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98" r:id="rId8"/>
    <p:sldId id="262" r:id="rId9"/>
    <p:sldId id="263" r:id="rId10"/>
    <p:sldId id="337" r:id="rId11"/>
    <p:sldId id="378" r:id="rId12"/>
    <p:sldId id="347" r:id="rId13"/>
    <p:sldId id="338" r:id="rId14"/>
    <p:sldId id="265" r:id="rId15"/>
    <p:sldId id="266" r:id="rId16"/>
    <p:sldId id="267" r:id="rId17"/>
    <p:sldId id="268" r:id="rId18"/>
    <p:sldId id="270" r:id="rId19"/>
    <p:sldId id="271" r:id="rId20"/>
    <p:sldId id="272" r:id="rId21"/>
    <p:sldId id="273" r:id="rId22"/>
    <p:sldId id="274" r:id="rId23"/>
    <p:sldId id="340" r:id="rId24"/>
    <p:sldId id="341" r:id="rId25"/>
    <p:sldId id="342" r:id="rId26"/>
    <p:sldId id="275" r:id="rId27"/>
    <p:sldId id="276" r:id="rId28"/>
    <p:sldId id="344" r:id="rId29"/>
    <p:sldId id="386" r:id="rId30"/>
    <p:sldId id="345" r:id="rId31"/>
    <p:sldId id="277" r:id="rId32"/>
    <p:sldId id="348" r:id="rId33"/>
    <p:sldId id="353" r:id="rId34"/>
    <p:sldId id="354" r:id="rId35"/>
    <p:sldId id="349" r:id="rId36"/>
    <p:sldId id="278" r:id="rId37"/>
    <p:sldId id="279" r:id="rId38"/>
    <p:sldId id="280" r:id="rId39"/>
    <p:sldId id="281" r:id="rId40"/>
    <p:sldId id="282" r:id="rId41"/>
    <p:sldId id="283" r:id="rId42"/>
    <p:sldId id="284" r:id="rId43"/>
    <p:sldId id="285" r:id="rId44"/>
    <p:sldId id="286" r:id="rId45"/>
    <p:sldId id="361" r:id="rId46"/>
    <p:sldId id="387" r:id="rId47"/>
    <p:sldId id="287" r:id="rId48"/>
    <p:sldId id="288" r:id="rId49"/>
    <p:sldId id="289" r:id="rId50"/>
    <p:sldId id="290" r:id="rId51"/>
    <p:sldId id="291" r:id="rId52"/>
    <p:sldId id="292" r:id="rId53"/>
    <p:sldId id="360" r:id="rId54"/>
    <p:sldId id="356" r:id="rId55"/>
    <p:sldId id="293" r:id="rId56"/>
    <p:sldId id="369" r:id="rId57"/>
    <p:sldId id="294" r:id="rId58"/>
    <p:sldId id="295" r:id="rId59"/>
    <p:sldId id="296" r:id="rId60"/>
    <p:sldId id="382" r:id="rId61"/>
    <p:sldId id="380" r:id="rId62"/>
    <p:sldId id="381" r:id="rId63"/>
    <p:sldId id="383" r:id="rId64"/>
    <p:sldId id="384" r:id="rId65"/>
    <p:sldId id="385" r:id="rId66"/>
    <p:sldId id="374" r:id="rId67"/>
    <p:sldId id="388" r:id="rId68"/>
    <p:sldId id="375" r:id="rId69"/>
    <p:sldId id="376" r:id="rId70"/>
    <p:sldId id="297" r:id="rId71"/>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80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59" d="100"/>
          <a:sy n="59" d="100"/>
        </p:scale>
        <p:origin x="986" y="62"/>
      </p:cViewPr>
      <p:guideLst/>
    </p:cSldViewPr>
  </p:slideViewPr>
  <p:notesTextViewPr>
    <p:cViewPr>
      <p:scale>
        <a:sx n="1" d="1"/>
        <a:sy n="1" d="1"/>
      </p:scale>
      <p:origin x="0" y="0"/>
    </p:cViewPr>
  </p:notesTextViewPr>
  <p:sorterViewPr>
    <p:cViewPr>
      <p:scale>
        <a:sx n="120" d="100"/>
        <a:sy n="120" d="100"/>
      </p:scale>
      <p:origin x="0" y="-30507"/>
    </p:cViewPr>
  </p:sorter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theme" Target="theme/theme1.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71" Type="http://schemas.openxmlformats.org/officeDocument/2006/relationships/slide" Target="slides/slide70.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ltLang="zh-CN"/>
              <a:t>Click to edit Master title style</a:t>
            </a:r>
            <a:endParaRPr lang="zh-CN" alt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ltLang="zh-CN"/>
              <a:t>Click to edit Master subtitle style</a:t>
            </a:r>
            <a:endParaRPr lang="zh-CN" altLang="en-US"/>
          </a:p>
        </p:txBody>
      </p:sp>
      <p:sp>
        <p:nvSpPr>
          <p:cNvPr id="4" name="Date Placeholder 3"/>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17177966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Vertical Text Placeholder 2"/>
          <p:cNvSpPr>
            <a:spLocks noGrp="1"/>
          </p:cNvSpPr>
          <p:nvPr>
            <p:ph type="body" orient="vert" idx="1"/>
          </p:nvPr>
        </p:nvSpPr>
        <p:spPr/>
        <p:txBody>
          <a:bodyPr vert="eaVert"/>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272204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ltLang="zh-CN"/>
              <a:t>Click to edit Master title style</a:t>
            </a:r>
            <a:endParaRPr lang="zh-CN" alt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19447782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Content Placeholder 2"/>
          <p:cNvSpPr>
            <a:spLocks noGrp="1"/>
          </p:cNvSpPr>
          <p:nvPr>
            <p:ph idx="1"/>
          </p:nvPr>
        </p:nvSpPr>
        <p:spPr/>
        <p:txBody>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49133346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ltLang="zh-CN"/>
              <a:t>Click to edit Master title style</a:t>
            </a:r>
            <a:endParaRPr lang="zh-CN" alt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ltLang="zh-CN"/>
              <a:t>Edit Master text styles</a:t>
            </a:r>
          </a:p>
        </p:txBody>
      </p:sp>
      <p:sp>
        <p:nvSpPr>
          <p:cNvPr id="4" name="Date Placeholder 3"/>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14344215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Content Placeholder 2"/>
          <p:cNvSpPr>
            <a:spLocks noGrp="1"/>
          </p:cNvSpPr>
          <p:nvPr>
            <p:ph sz="half" idx="1"/>
          </p:nvPr>
        </p:nvSpPr>
        <p:spPr>
          <a:xfrm>
            <a:off x="838200" y="1825625"/>
            <a:ext cx="5181600" cy="4351338"/>
          </a:xfrm>
        </p:spPr>
        <p:txBody>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Content Placeholder 3"/>
          <p:cNvSpPr>
            <a:spLocks noGrp="1"/>
          </p:cNvSpPr>
          <p:nvPr>
            <p:ph sz="half" idx="2"/>
          </p:nvPr>
        </p:nvSpPr>
        <p:spPr>
          <a:xfrm>
            <a:off x="6172200" y="1825625"/>
            <a:ext cx="5181600" cy="4351338"/>
          </a:xfrm>
        </p:spPr>
        <p:txBody>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5" name="Date Placeholder 4"/>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1197961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ltLang="zh-CN"/>
              <a:t>Click to edit Master title style</a:t>
            </a:r>
            <a:endParaRPr lang="zh-CN" alt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ltLang="zh-CN"/>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ltLang="zh-CN"/>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7" name="Date Placeholder 6"/>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3160879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Date Placeholder 2"/>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0256451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9029505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ltLang="zh-CN"/>
              <a:t>Click to edit Master title style</a:t>
            </a:r>
            <a:endParaRPr lang="zh-CN" alt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ltLang="zh-CN"/>
              <a:t>Edit Master text styles</a:t>
            </a:r>
          </a:p>
        </p:txBody>
      </p:sp>
      <p:sp>
        <p:nvSpPr>
          <p:cNvPr id="5" name="Date Placeholder 4"/>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387171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ltLang="zh-CN"/>
              <a:t>Click to edit Master title style</a:t>
            </a:r>
            <a:endParaRPr lang="zh-CN" alt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ltLang="zh-CN"/>
              <a:t>Edit Master text styles</a:t>
            </a:r>
          </a:p>
        </p:txBody>
      </p:sp>
      <p:sp>
        <p:nvSpPr>
          <p:cNvPr id="5" name="Date Placeholder 4"/>
          <p:cNvSpPr>
            <a:spLocks noGrp="1"/>
          </p:cNvSpPr>
          <p:nvPr>
            <p:ph type="dt" sz="half" idx="10"/>
          </p:nvPr>
        </p:nvSpPr>
        <p:spPr/>
        <p:txBody>
          <a:bodyPr/>
          <a:lstStyle/>
          <a:p>
            <a:fld id="{13D855D3-91D9-4F9C-BB77-01048E46C624}" type="datetimeFigureOut">
              <a:rPr lang="zh-CN" altLang="en-US" smtClean="0"/>
              <a:t>2025/2/19</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1791644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ltLang="zh-CN"/>
              <a:t>Click to edit Master title style</a:t>
            </a:r>
            <a:endParaRPr lang="zh-CN" alt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ltLang="zh-CN"/>
              <a:t>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3D855D3-91D9-4F9C-BB77-01048E46C624}" type="datetimeFigureOut">
              <a:rPr lang="zh-CN" altLang="en-US" smtClean="0"/>
              <a:t>2025/2/19</a:t>
            </a:fld>
            <a:endParaRPr lang="zh-CN" alt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B216F31-CEB5-4D1E-9FD7-0527A22C466D}" type="slidenum">
              <a:rPr lang="zh-CN" altLang="en-US" smtClean="0"/>
              <a:t>‹#›</a:t>
            </a:fld>
            <a:endParaRPr lang="zh-CN" altLang="en-US"/>
          </a:p>
        </p:txBody>
      </p:sp>
    </p:spTree>
    <p:extLst>
      <p:ext uri="{BB962C8B-B14F-4D97-AF65-F5344CB8AC3E}">
        <p14:creationId xmlns:p14="http://schemas.microsoft.com/office/powerpoint/2010/main" val="347330092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2" Type="http://schemas.openxmlformats.org/officeDocument/2006/relationships/hyperlink" Target="http://cwis.usc.edu/dept/MSA/fundamentals/hadithsunnah/muslim/" TargetMode="Externa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2" Type="http://schemas.openxmlformats.org/officeDocument/2006/relationships/hyperlink" Target="http://cwis.usc.edu/dent/MSA/fundamentals/hadithsunnah/abudawud"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0" y="0"/>
            <a:ext cx="12192000" cy="3970318"/>
          </a:xfrm>
          <a:prstGeom prst="rect">
            <a:avLst/>
          </a:prstGeom>
        </p:spPr>
        <p:txBody>
          <a:bodyPr wrap="square">
            <a:spAutoFit/>
          </a:bodyPr>
          <a:lstStyle/>
          <a:p>
            <a:pPr algn="ctr">
              <a:spcAft>
                <a:spcPts val="0"/>
              </a:spcAft>
            </a:pPr>
            <a:r>
              <a:rPr lang="zh-CN" altLang="zh-CN" sz="2800" b="1" dirty="0">
                <a:solidFill>
                  <a:srgbClr val="FF0000"/>
                </a:solidFill>
                <a:effectLst/>
                <a:latin typeface="Times New Roman" panose="02020603050405020304" pitchFamily="18" charset="0"/>
                <a:ea typeface="SimHei" panose="02010609060101010101" pitchFamily="49" charset="-122"/>
                <a:cs typeface="经典标宋简"/>
              </a:rPr>
              <a:t>第四课：穆罕默德生平</a:t>
            </a:r>
            <a:r>
              <a:rPr lang="en-US" altLang="zh-CN" sz="2800" b="1" dirty="0">
                <a:solidFill>
                  <a:srgbClr val="FF0000"/>
                </a:solidFill>
                <a:effectLst/>
                <a:latin typeface="Times New Roman" panose="02020603050405020304" pitchFamily="18" charset="0"/>
                <a:ea typeface="SimHei" panose="02010609060101010101" pitchFamily="49" charset="-122"/>
                <a:cs typeface="经典标宋简"/>
              </a:rPr>
              <a:t> II</a:t>
            </a:r>
            <a:r>
              <a:rPr lang="zh-CN" altLang="zh-CN" sz="2800" b="1" dirty="0">
                <a:solidFill>
                  <a:srgbClr val="FF0000"/>
                </a:solidFill>
                <a:effectLst/>
                <a:latin typeface="Times New Roman" panose="02020603050405020304" pitchFamily="18" charset="0"/>
                <a:ea typeface="SimHei" panose="02010609060101010101" pitchFamily="49" charset="-122"/>
                <a:cs typeface="经典标宋简"/>
              </a:rPr>
              <a:t>麦地拿时期</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solidFill>
                  <a:srgbClr val="003399"/>
                </a:solidFill>
                <a:latin typeface="SimHei" panose="02010609060101010101" pitchFamily="49" charset="-122"/>
                <a:ea typeface="SimSun" panose="02010600030101010101" pitchFamily="2" charset="-122"/>
                <a:cs typeface="经典标宋简"/>
              </a:rPr>
              <a:t>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本课简介：</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穆罕默德得到了麦地那人的接纳为先知，希望透过穆罕默德的教导启动神国的统治。穆罕默德与麦地那人签订了阿卡巴约定，有了这个把握，穆罕默德于公元</a:t>
            </a:r>
            <a:r>
              <a:rPr lang="en-US" altLang="zh-CN" sz="2800" b="1" dirty="0">
                <a:latin typeface="Times New Roman" panose="02020603050405020304" pitchFamily="18" charset="0"/>
                <a:ea typeface="SimHei" panose="02010609060101010101" pitchFamily="49" charset="-122"/>
                <a:cs typeface="经典标宋简"/>
              </a:rPr>
              <a:t>622</a:t>
            </a:r>
            <a:r>
              <a:rPr lang="zh-CN" altLang="zh-CN" sz="2800" b="1" dirty="0">
                <a:latin typeface="Times New Roman" panose="02020603050405020304" pitchFamily="18" charset="0"/>
                <a:ea typeface="SimHei" panose="02010609060101010101" pitchFamily="49" charset="-122"/>
                <a:cs typeface="经典标宋简"/>
              </a:rPr>
              <a:t>年，迁往麦地那传教。</a:t>
            </a:r>
            <a:endParaRPr lang="en-MY"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MY" altLang="zh-CN" sz="2800" b="1" dirty="0">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这段时期大约</a:t>
            </a:r>
            <a:r>
              <a:rPr lang="en-US" altLang="zh-CN" sz="2800" b="1" dirty="0">
                <a:latin typeface="Times New Roman" panose="02020603050405020304" pitchFamily="18" charset="0"/>
                <a:ea typeface="SimHei" panose="02010609060101010101" pitchFamily="49" charset="-122"/>
                <a:cs typeface="经典标宋简"/>
              </a:rPr>
              <a:t>10</a:t>
            </a:r>
            <a:r>
              <a:rPr lang="zh-CN" altLang="zh-CN" sz="2800" b="1" dirty="0">
                <a:latin typeface="Times New Roman" panose="02020603050405020304" pitchFamily="18" charset="0"/>
                <a:ea typeface="SimHei" panose="02010609060101010101" pitchFamily="49" charset="-122"/>
                <a:cs typeface="经典标宋简"/>
              </a:rPr>
              <a:t>年，被称麦地那时期。本课提出来了一些令穆罕默德得以成功的因素，以及所发生的一些重大事件。</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360683386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F01958FB-09E4-C218-5BC9-D39024D50CB6}"/>
              </a:ext>
            </a:extLst>
          </p:cNvPr>
          <p:cNvSpPr>
            <a:spLocks noGrp="1" noChangeArrowheads="1"/>
          </p:cNvSpPr>
          <p:nvPr>
            <p:ph type="title"/>
          </p:nvPr>
        </p:nvSpPr>
        <p:spPr>
          <a:xfrm>
            <a:off x="0" y="0"/>
            <a:ext cx="9982200" cy="1143000"/>
          </a:xfrm>
        </p:spPr>
        <p:txBody>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迁都第二年（</a:t>
            </a:r>
            <a:r>
              <a:rPr lang="en-US" altLang="en-US" sz="4000" b="1" dirty="0">
                <a:solidFill>
                  <a:srgbClr val="FF0000"/>
                </a:solidFill>
                <a:latin typeface="Microsoft JhengHei" panose="020B0604030504040204" pitchFamily="34" charset="-120"/>
                <a:ea typeface="Microsoft JhengHei" panose="020B0604030504040204" pitchFamily="34" charset="-120"/>
              </a:rPr>
              <a:t>A.H. 2</a:t>
            </a:r>
            <a:r>
              <a:rPr lang="zh-CN" altLang="en-US" sz="4000" b="1" dirty="0">
                <a:solidFill>
                  <a:srgbClr val="FF0000"/>
                </a:solidFill>
                <a:latin typeface="Microsoft JhengHei" panose="020B0604030504040204" pitchFamily="34" charset="-120"/>
                <a:ea typeface="Microsoft JhengHei" panose="020B0604030504040204" pitchFamily="34" charset="-120"/>
              </a:rPr>
              <a:t>）的战役</a:t>
            </a:r>
          </a:p>
        </p:txBody>
      </p:sp>
      <p:sp>
        <p:nvSpPr>
          <p:cNvPr id="12291" name="Rectangle 3">
            <a:extLst>
              <a:ext uri="{FF2B5EF4-FFF2-40B4-BE49-F238E27FC236}">
                <a16:creationId xmlns:a16="http://schemas.microsoft.com/office/drawing/2014/main" id="{1C590EA3-AB7A-350E-9771-979841868A72}"/>
              </a:ext>
            </a:extLst>
          </p:cNvPr>
          <p:cNvSpPr>
            <a:spLocks noGrp="1" noChangeArrowheads="1"/>
          </p:cNvSpPr>
          <p:nvPr>
            <p:ph idx="1"/>
          </p:nvPr>
        </p:nvSpPr>
        <p:spPr>
          <a:xfrm>
            <a:off x="152400" y="1447800"/>
            <a:ext cx="12039600" cy="5410200"/>
          </a:xfrm>
        </p:spPr>
        <p:txBody>
          <a:bodyPr/>
          <a:lstStyle/>
          <a:p>
            <a:pPr marL="0" indent="0"/>
            <a:r>
              <a:rPr lang="zh-CN" altLang="en-US" sz="3200" b="1" dirty="0">
                <a:latin typeface="Microsoft JhengHei" panose="020B0604030504040204" pitchFamily="34" charset="-120"/>
                <a:ea typeface="Microsoft JhengHei" panose="020B0604030504040204" pitchFamily="34" charset="-120"/>
              </a:rPr>
              <a:t>第一场</a:t>
            </a:r>
            <a:r>
              <a:rPr lang="zh-CN" altLang="en-US" b="1" dirty="0">
                <a:latin typeface="Microsoft JhengHei" panose="020B0604030504040204" pitchFamily="34" charset="-120"/>
                <a:ea typeface="Microsoft JhengHei" panose="020B0604030504040204" pitchFamily="34" charset="-120"/>
              </a:rPr>
              <a:t>战役 </a:t>
            </a:r>
            <a:r>
              <a:rPr lang="en-US" altLang="en-US" b="1" dirty="0">
                <a:latin typeface="Microsoft JhengHei" panose="020B0604030504040204" pitchFamily="34" charset="-120"/>
                <a:ea typeface="Microsoft JhengHei" panose="020B0604030504040204" pitchFamily="34" charset="-120"/>
              </a:rPr>
              <a:t>(</a:t>
            </a:r>
            <a:r>
              <a:rPr lang="en-US" altLang="en-US" b="1" dirty="0" err="1">
                <a:latin typeface="Microsoft JhengHei" panose="020B0604030504040204" pitchFamily="34" charset="-120"/>
                <a:ea typeface="Microsoft JhengHei" panose="020B0604030504040204" pitchFamily="34" charset="-120"/>
              </a:rPr>
              <a:t>Ghazwat</a:t>
            </a:r>
            <a:r>
              <a:rPr lang="en-US" altLang="en-US"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迁都第二年二月，根据阿瓦基帝</a:t>
            </a:r>
            <a:r>
              <a:rPr lang="en-US" altLang="en-US" b="1" dirty="0">
                <a:latin typeface="Microsoft JhengHei" panose="020B0604030504040204" pitchFamily="34" charset="-120"/>
                <a:ea typeface="Microsoft JhengHei" panose="020B0604030504040204" pitchFamily="34" charset="-120"/>
              </a:rPr>
              <a:t>al-</a:t>
            </a:r>
            <a:r>
              <a:rPr lang="en-US" altLang="en-US" b="1" dirty="0" err="1">
                <a:latin typeface="Microsoft JhengHei" panose="020B0604030504040204" pitchFamily="34" charset="-120"/>
                <a:ea typeface="Microsoft JhengHei" panose="020B0604030504040204" pitchFamily="34" charset="-120"/>
              </a:rPr>
              <a:t>Waqidi</a:t>
            </a:r>
            <a:r>
              <a:rPr lang="en-US" altLang="zh-CN" b="1" dirty="0">
                <a:latin typeface="Microsoft JhengHei" panose="020B0604030504040204" pitchFamily="34" charset="-120"/>
                <a:ea typeface="Microsoft JhengHei" panose="020B0604030504040204" pitchFamily="34" charset="-120"/>
              </a:rPr>
              <a:t> </a:t>
            </a:r>
            <a:r>
              <a:rPr lang="zh-CN" altLang="en-US" b="1" dirty="0">
                <a:latin typeface="Microsoft JhengHei" panose="020B0604030504040204" pitchFamily="34" charset="-120"/>
                <a:ea typeface="Microsoft JhengHei" panose="020B0604030504040204" pitchFamily="34" charset="-120"/>
              </a:rPr>
              <a:t>的记录，由穆罕默德带领的阿瓦战役                 </a:t>
            </a:r>
            <a:endParaRPr lang="en-MY" altLang="zh-CN" b="1" dirty="0">
              <a:latin typeface="Microsoft JhengHei" panose="020B0604030504040204" pitchFamily="34" charset="-120"/>
              <a:ea typeface="Microsoft JhengHei" panose="020B0604030504040204" pitchFamily="34" charset="-120"/>
            </a:endParaRPr>
          </a:p>
          <a:p>
            <a:pPr marL="0" indent="0"/>
            <a:r>
              <a:rPr lang="zh-CN" altLang="en-US" b="1" dirty="0">
                <a:solidFill>
                  <a:srgbClr val="0000FF"/>
                </a:solidFill>
                <a:latin typeface="Microsoft JhengHei" panose="020B0604030504040204" pitchFamily="34" charset="-120"/>
                <a:ea typeface="Microsoft JhengHei" panose="020B0604030504040204" pitchFamily="34" charset="-120"/>
              </a:rPr>
              <a:t>叁 </a:t>
            </a:r>
            <a:r>
              <a:rPr lang="en-US" altLang="en-US" b="1" i="1" dirty="0">
                <a:solidFill>
                  <a:srgbClr val="0000FF"/>
                </a:solidFill>
                <a:latin typeface="Microsoft JhengHei" panose="020B0604030504040204" pitchFamily="34" charset="-120"/>
                <a:ea typeface="Microsoft JhengHei" panose="020B0604030504040204" pitchFamily="34" charset="-120"/>
              </a:rPr>
              <a:t>Bukhari</a:t>
            </a:r>
            <a:r>
              <a:rPr lang="en-US" altLang="en-US" b="1" dirty="0">
                <a:solidFill>
                  <a:srgbClr val="0000FF"/>
                </a:solidFill>
                <a:latin typeface="Microsoft JhengHei" panose="020B0604030504040204" pitchFamily="34" charset="-120"/>
                <a:ea typeface="Microsoft JhengHei" panose="020B0604030504040204" pitchFamily="34" charset="-120"/>
              </a:rPr>
              <a:t> vol.5 book 59 no.285 prior (p.195</a:t>
            </a:r>
          </a:p>
          <a:p>
            <a:pPr marL="0" indent="0" eaLnBrk="1" hangingPunct="1">
              <a:buNone/>
            </a:pP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p.xix</a:t>
            </a:r>
            <a:endParaRPr lang="en-US" altLang="zh-CN"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endParaRPr lang="en-US" altLang="en-US"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r>
              <a:rPr lang="zh-CN" altLang="en-US" b="1" dirty="0">
                <a:latin typeface="Microsoft JhengHei" panose="020B0604030504040204" pitchFamily="34" charset="-120"/>
                <a:ea typeface="Microsoft JhengHei" panose="020B0604030504040204" pitchFamily="34" charset="-120"/>
              </a:rPr>
              <a:t>第二场战役</a:t>
            </a:r>
            <a:r>
              <a:rPr lang="en-US" altLang="en-US" b="1" dirty="0">
                <a:latin typeface="Microsoft JhengHei" panose="020B0604030504040204" pitchFamily="34" charset="-120"/>
                <a:ea typeface="Microsoft JhengHei" panose="020B0604030504040204" pitchFamily="34" charset="-120"/>
              </a:rPr>
              <a:t>2nd battle (</a:t>
            </a:r>
            <a:r>
              <a:rPr lang="en-US" altLang="en-US" b="1" dirty="0" err="1">
                <a:latin typeface="Microsoft JhengHei" panose="020B0604030504040204" pitchFamily="34" charset="-120"/>
                <a:ea typeface="Microsoft JhengHei" panose="020B0604030504040204" pitchFamily="34" charset="-120"/>
              </a:rPr>
              <a:t>Ghazwat</a:t>
            </a:r>
            <a:r>
              <a:rPr lang="en-US" altLang="en-US"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迁都第二年三月，根据阿瓦基帝</a:t>
            </a:r>
            <a:r>
              <a:rPr lang="en-US" altLang="en-US" b="1" dirty="0">
                <a:latin typeface="Microsoft JhengHei" panose="020B0604030504040204" pitchFamily="34" charset="-120"/>
                <a:ea typeface="Microsoft JhengHei" panose="020B0604030504040204" pitchFamily="34" charset="-120"/>
              </a:rPr>
              <a:t>al-</a:t>
            </a:r>
            <a:r>
              <a:rPr lang="en-US" altLang="en-US" b="1" dirty="0" err="1">
                <a:latin typeface="Microsoft JhengHei" panose="020B0604030504040204" pitchFamily="34" charset="-120"/>
                <a:ea typeface="Microsoft JhengHei" panose="020B0604030504040204" pitchFamily="34" charset="-120"/>
              </a:rPr>
              <a:t>Waqidi</a:t>
            </a:r>
            <a:r>
              <a:rPr lang="en-US" altLang="zh-CN" b="1" dirty="0">
                <a:latin typeface="Microsoft JhengHei" panose="020B0604030504040204" pitchFamily="34" charset="-120"/>
                <a:ea typeface="Microsoft JhengHei" panose="020B0604030504040204" pitchFamily="34" charset="-120"/>
              </a:rPr>
              <a:t> </a:t>
            </a:r>
            <a:r>
              <a:rPr lang="zh-CN" altLang="en-US" b="1" dirty="0">
                <a:latin typeface="Microsoft JhengHei" panose="020B0604030504040204" pitchFamily="34" charset="-120"/>
                <a:ea typeface="Microsoft JhengHei" panose="020B0604030504040204" pitchFamily="34" charset="-120"/>
              </a:rPr>
              <a:t>的记录，由穆罕默德带领二百位迁士，攻占麦加一百人的商队。                          </a:t>
            </a:r>
            <a:endParaRPr lang="en-MY" altLang="zh-CN" b="1" dirty="0">
              <a:latin typeface="Microsoft JhengHei" panose="020B0604030504040204" pitchFamily="34" charset="-120"/>
              <a:ea typeface="Microsoft JhengHei" panose="020B0604030504040204" pitchFamily="34" charset="-120"/>
            </a:endParaRPr>
          </a:p>
          <a:p>
            <a:pPr marL="0" indent="0" eaLnBrk="1" hangingPunct="1"/>
            <a:r>
              <a:rPr lang="zh-CN" altLang="en-US" b="1" dirty="0">
                <a:solidFill>
                  <a:srgbClr val="0000FF"/>
                </a:solidFill>
                <a:latin typeface="Microsoft JhengHei" panose="020B0604030504040204" pitchFamily="34" charset="-120"/>
                <a:ea typeface="Microsoft JhengHei" panose="020B0604030504040204" pitchFamily="34" charset="-120"/>
              </a:rPr>
              <a:t>叁 </a:t>
            </a:r>
            <a:r>
              <a:rPr lang="en-US" altLang="en-US" b="1" i="1" dirty="0">
                <a:solidFill>
                  <a:srgbClr val="0000FF"/>
                </a:solidFill>
                <a:latin typeface="Microsoft JhengHei" panose="020B0604030504040204" pitchFamily="34" charset="-120"/>
                <a:ea typeface="Microsoft JhengHei" panose="020B0604030504040204" pitchFamily="34" charset="-120"/>
              </a:rPr>
              <a:t>Bukhari</a:t>
            </a:r>
            <a:r>
              <a:rPr lang="en-US" altLang="en-US" b="1" dirty="0">
                <a:solidFill>
                  <a:srgbClr val="0000FF"/>
                </a:solidFill>
                <a:latin typeface="Microsoft JhengHei" panose="020B0604030504040204" pitchFamily="34" charset="-120"/>
                <a:ea typeface="Microsoft JhengHei" panose="020B0604030504040204" pitchFamily="34" charset="-120"/>
              </a:rPr>
              <a:t> vol.5 book 69 no.285 prior (p.195) </a:t>
            </a:r>
            <a:r>
              <a:rPr lang="en-US" altLang="zh-CN" b="1" dirty="0">
                <a:solidFill>
                  <a:srgbClr val="0000FF"/>
                </a:solidFill>
                <a:latin typeface="Microsoft JhengHei" panose="020B0604030504040204" pitchFamily="34" charset="-120"/>
                <a:ea typeface="Microsoft JhengHei" panose="020B0604030504040204" pitchFamily="34" charset="-120"/>
              </a:rPr>
              <a:t>      </a:t>
            </a:r>
            <a:r>
              <a:rPr lang="zh-CN" altLang="en-US" b="1" dirty="0">
                <a:solidFill>
                  <a:srgbClr val="0000FF"/>
                </a:solidFill>
                <a:latin typeface="Microsoft JhengHei" panose="020B0604030504040204" pitchFamily="34" charset="-120"/>
                <a:ea typeface="Microsoft JhengHei" panose="020B0604030504040204" pitchFamily="34" charset="-120"/>
              </a:rPr>
              <a:t>另叁 </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p.xix</a:t>
            </a:r>
            <a:endParaRPr lang="en-US" altLang="en-US"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7CDC6C5D-4CDC-8057-F2BF-F9D3B60FFFC5}"/>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FC095B17-ECFF-AF84-43C4-26D8501E4DF4}"/>
              </a:ext>
            </a:extLst>
          </p:cNvPr>
          <p:cNvSpPr>
            <a:spLocks noGrp="1"/>
          </p:cNvSpPr>
          <p:nvPr>
            <p:ph type="sldNum" sz="quarter" idx="12"/>
          </p:nvPr>
        </p:nvSpPr>
        <p:spPr/>
        <p:txBody>
          <a:bodyPr/>
          <a:lstStyle/>
          <a:p>
            <a:pPr>
              <a:defRPr/>
            </a:pPr>
            <a:fld id="{2F7284E8-3B22-4181-A539-0A0B9688CFAC}" type="slidenum">
              <a:rPr lang="en-US" altLang="en-US"/>
              <a:pPr>
                <a:defRPr/>
              </a:pPr>
              <a:t>10</a:t>
            </a:fld>
            <a:endParaRPr lang="en-US" alt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a:extLst>
              <a:ext uri="{FF2B5EF4-FFF2-40B4-BE49-F238E27FC236}">
                <a16:creationId xmlns:a16="http://schemas.microsoft.com/office/drawing/2014/main" id="{B078DB79-0AF3-0CB1-153D-1801AF219F8B}"/>
              </a:ext>
            </a:extLst>
          </p:cNvPr>
          <p:cNvSpPr>
            <a:spLocks noGrp="1"/>
          </p:cNvSpPr>
          <p:nvPr>
            <p:ph type="ftr" sz="quarter" idx="11"/>
          </p:nvPr>
        </p:nvSpPr>
        <p:spPr/>
        <p:txBody>
          <a:bodyPr/>
          <a:lstStyle/>
          <a:p>
            <a:pPr>
              <a:defRPr/>
            </a:pPr>
            <a:r>
              <a:rPr lang="en-US" altLang="zh-CN"/>
              <a:t>穆罕默德的宗教战事                             曾牧</a:t>
            </a:r>
          </a:p>
        </p:txBody>
      </p:sp>
      <p:sp>
        <p:nvSpPr>
          <p:cNvPr id="5" name="Slide Number Placeholder 4">
            <a:extLst>
              <a:ext uri="{FF2B5EF4-FFF2-40B4-BE49-F238E27FC236}">
                <a16:creationId xmlns:a16="http://schemas.microsoft.com/office/drawing/2014/main" id="{0C108436-9556-9C84-EA63-F4A4217BCECE}"/>
              </a:ext>
            </a:extLst>
          </p:cNvPr>
          <p:cNvSpPr>
            <a:spLocks noGrp="1"/>
          </p:cNvSpPr>
          <p:nvPr>
            <p:ph type="sldNum" sz="quarter" idx="12"/>
          </p:nvPr>
        </p:nvSpPr>
        <p:spPr/>
        <p:txBody>
          <a:bodyPr/>
          <a:lstStyle/>
          <a:p>
            <a:pPr>
              <a:defRPr/>
            </a:pPr>
            <a:fld id="{7E8E77F6-BE26-4EF5-8899-21F503B85219}" type="slidenum">
              <a:rPr lang="en-US" altLang="en-US"/>
              <a:pPr>
                <a:defRPr/>
              </a:pPr>
              <a:t>11</a:t>
            </a:fld>
            <a:endParaRPr lang="en-US" altLang="en-US"/>
          </a:p>
        </p:txBody>
      </p:sp>
      <p:sp>
        <p:nvSpPr>
          <p:cNvPr id="13316" name="TextBox 6">
            <a:extLst>
              <a:ext uri="{FF2B5EF4-FFF2-40B4-BE49-F238E27FC236}">
                <a16:creationId xmlns:a16="http://schemas.microsoft.com/office/drawing/2014/main" id="{A5459DB9-2B98-1DAE-A512-EBAC67F99DA9}"/>
              </a:ext>
            </a:extLst>
          </p:cNvPr>
          <p:cNvSpPr txBox="1">
            <a:spLocks noChangeArrowheads="1"/>
          </p:cNvSpPr>
          <p:nvPr/>
        </p:nvSpPr>
        <p:spPr bwMode="auto">
          <a:xfrm>
            <a:off x="36513" y="-457200"/>
            <a:ext cx="12039600" cy="6592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endParaRPr lang="en-US" altLang="en-US" dirty="0">
              <a:solidFill>
                <a:srgbClr val="FF0000"/>
              </a:solidFill>
              <a:latin typeface="Microsoft JhengHei" panose="020B0604030504040204" pitchFamily="34" charset="-120"/>
              <a:ea typeface="Microsoft JhengHei" panose="020B0604030504040204" pitchFamily="34" charset="-120"/>
            </a:endParaRPr>
          </a:p>
          <a:p>
            <a:pPr eaLnBrk="1" hangingPunct="1">
              <a:lnSpc>
                <a:spcPct val="120000"/>
              </a:lnSpc>
              <a:spcBef>
                <a:spcPct val="0"/>
              </a:spcBef>
              <a:buFontTx/>
              <a:buNone/>
            </a:pPr>
            <a:r>
              <a:rPr lang="zh-CN" altLang="en-US" sz="3200" b="1" dirty="0">
                <a:solidFill>
                  <a:srgbClr val="FF0000"/>
                </a:solidFill>
                <a:latin typeface="Microsoft JhengHei" panose="020B0604030504040204" pitchFamily="34" charset="-120"/>
                <a:ea typeface="Microsoft JhengHei" panose="020B0604030504040204" pitchFamily="34" charset="-120"/>
              </a:rPr>
              <a:t>布安战役</a:t>
            </a:r>
            <a:r>
              <a:rPr lang="en-US" altLang="en-US" sz="3200" b="1" dirty="0">
                <a:solidFill>
                  <a:srgbClr val="FF0000"/>
                </a:solidFill>
                <a:latin typeface="Microsoft JhengHei" panose="020B0604030504040204" pitchFamily="34" charset="-120"/>
                <a:ea typeface="Microsoft JhengHei" panose="020B0604030504040204" pitchFamily="34" charset="-120"/>
              </a:rPr>
              <a:t>Battle of </a:t>
            </a:r>
            <a:r>
              <a:rPr lang="en-US" altLang="en-US" sz="3200" b="1" dirty="0" err="1">
                <a:solidFill>
                  <a:srgbClr val="FF0000"/>
                </a:solidFill>
                <a:latin typeface="Microsoft JhengHei" panose="020B0604030504040204" pitchFamily="34" charset="-120"/>
                <a:ea typeface="Microsoft JhengHei" panose="020B0604030504040204" pitchFamily="34" charset="-120"/>
              </a:rPr>
              <a:t>Bu'ath</a:t>
            </a:r>
            <a:r>
              <a:rPr lang="en-US" altLang="en-US" sz="3200" b="1" dirty="0">
                <a:solidFill>
                  <a:srgbClr val="FF0000"/>
                </a:solidFill>
                <a:latin typeface="Microsoft JhengHei" panose="020B0604030504040204" pitchFamily="34" charset="-120"/>
                <a:ea typeface="Microsoft JhengHei" panose="020B0604030504040204" pitchFamily="34" charset="-120"/>
              </a:rPr>
              <a:t> </a:t>
            </a:r>
          </a:p>
          <a:p>
            <a:pPr eaLnBrk="1" hangingPunct="1">
              <a:lnSpc>
                <a:spcPct val="120000"/>
              </a:lnSpc>
              <a:spcBef>
                <a:spcPct val="0"/>
              </a:spcBef>
              <a:buFontTx/>
              <a:buNone/>
            </a:pPr>
            <a:r>
              <a:rPr lang="zh-CN" altLang="en-US" b="1" dirty="0">
                <a:latin typeface="Microsoft JhengHei" panose="020B0604030504040204" pitchFamily="34" charset="-120"/>
                <a:ea typeface="Microsoft JhengHei" panose="020B0604030504040204" pitchFamily="34" charset="-120"/>
              </a:rPr>
              <a:t>在穆罕默德迁移到麦地那之前，麦地那是由多个部落组成的，其中最主要的两个部落是奥斯部落（</a:t>
            </a:r>
            <a:r>
              <a:rPr lang="en-US" altLang="zh-CN" b="1" dirty="0">
                <a:latin typeface="Microsoft JhengHei" panose="020B0604030504040204" pitchFamily="34" charset="-120"/>
                <a:ea typeface="Microsoft JhengHei" panose="020B0604030504040204" pitchFamily="34" charset="-120"/>
              </a:rPr>
              <a:t>Aws</a:t>
            </a:r>
            <a:r>
              <a:rPr lang="zh-CN" altLang="en-US" b="1" dirty="0">
                <a:latin typeface="Microsoft JhengHei" panose="020B0604030504040204" pitchFamily="34" charset="-120"/>
                <a:ea typeface="Microsoft JhengHei" panose="020B0604030504040204" pitchFamily="34" charset="-120"/>
              </a:rPr>
              <a:t>）和赫尔吉部落（</a:t>
            </a:r>
            <a:r>
              <a:rPr lang="en-US" altLang="zh-CN" b="1" dirty="0" err="1">
                <a:latin typeface="Microsoft JhengHei" panose="020B0604030504040204" pitchFamily="34" charset="-120"/>
                <a:ea typeface="Microsoft JhengHei" panose="020B0604030504040204" pitchFamily="34" charset="-120"/>
              </a:rPr>
              <a:t>Khazraj</a:t>
            </a:r>
            <a:r>
              <a:rPr lang="zh-CN" altLang="en-US" b="1" dirty="0">
                <a:latin typeface="Microsoft JhengHei" panose="020B0604030504040204" pitchFamily="34" charset="-120"/>
                <a:ea typeface="Microsoft JhengHei" panose="020B0604030504040204" pitchFamily="34" charset="-120"/>
              </a:rPr>
              <a:t>）。这两个部落长期以来有着激烈的争斗，甚至发生了多次战争。当时，奥斯部落和赫尔吉部落的矛盾升级，双方准备进行决定性的一战。战斗发生在布安地区，这是一个地理位置相对开放的地方，适合双方集结军队。战斗的规模相当大。双方都有着强大的战士，但最终战斗并没有明显的胜负，双方都有严重的伤亡。穆罕默德作为一位外来的调解者，最终得以在部落之间建立起调和的力量，成为麦地那的领袖。通过布安战役，赫尔吉部落和奥斯部落的冲突给穆罕默德提供了机会，促成了后来的麦地那宪章的制定。这使得穆斯林和这些部落达成了一个共同的政治协议，标志着穆斯林在麦地那的政治地位的提升。</a:t>
            </a:r>
            <a:endParaRPr lang="en-US" altLang="zh-CN"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r>
              <a:rPr lang="en-US" altLang="en-US" sz="2000" b="1" i="1" dirty="0">
                <a:solidFill>
                  <a:srgbClr val="0000FF"/>
                </a:solidFill>
                <a:latin typeface="Microsoft JhengHei" panose="020B0604030504040204" pitchFamily="34" charset="-120"/>
                <a:ea typeface="Microsoft JhengHei" panose="020B0604030504040204" pitchFamily="34" charset="-120"/>
              </a:rPr>
              <a:t>Sahih Muslim</a:t>
            </a:r>
            <a:r>
              <a:rPr lang="en-US" altLang="en-US" sz="2000" b="1" dirty="0">
                <a:solidFill>
                  <a:srgbClr val="0000FF"/>
                </a:solidFill>
                <a:latin typeface="Microsoft JhengHei" panose="020B0604030504040204" pitchFamily="34" charset="-120"/>
                <a:ea typeface="Microsoft JhengHei" panose="020B0604030504040204" pitchFamily="34" charset="-120"/>
              </a:rPr>
              <a:t> 2:1938,1942 p.420.</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28E351B2-1502-0400-350F-E94782303B99}"/>
              </a:ext>
            </a:extLst>
          </p:cNvPr>
          <p:cNvSpPr>
            <a:spLocks noGrp="1" noChangeArrowheads="1"/>
          </p:cNvSpPr>
          <p:nvPr>
            <p:ph type="title"/>
          </p:nvPr>
        </p:nvSpPr>
        <p:spPr/>
        <p:txBody>
          <a:bodyPr>
            <a:normAutofit/>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进攻卡卡腊族</a:t>
            </a:r>
            <a:r>
              <a:rPr lang="en-US" altLang="en-US" sz="4000" b="1" dirty="0" err="1">
                <a:solidFill>
                  <a:srgbClr val="FF0000"/>
                </a:solidFill>
                <a:latin typeface="Microsoft JhengHei" panose="020B0604030504040204" pitchFamily="34" charset="-120"/>
                <a:ea typeface="Microsoft JhengHei" panose="020B0604030504040204" pitchFamily="34" charset="-120"/>
              </a:rPr>
              <a:t>Qarqarat</a:t>
            </a:r>
            <a:endParaRPr lang="en-US" altLang="en-US" sz="4000" b="1" dirty="0">
              <a:solidFill>
                <a:srgbClr val="FF0000"/>
              </a:solidFill>
              <a:latin typeface="Microsoft JhengHei" panose="020B0604030504040204" pitchFamily="34" charset="-120"/>
              <a:ea typeface="Microsoft JhengHei" panose="020B0604030504040204" pitchFamily="34" charset="-120"/>
            </a:endParaRPr>
          </a:p>
        </p:txBody>
      </p:sp>
      <p:sp>
        <p:nvSpPr>
          <p:cNvPr id="14339" name="Rectangle 3">
            <a:extLst>
              <a:ext uri="{FF2B5EF4-FFF2-40B4-BE49-F238E27FC236}">
                <a16:creationId xmlns:a16="http://schemas.microsoft.com/office/drawing/2014/main" id="{7BD0FCA7-D4C6-DAAB-7A50-C70D63A6CD2F}"/>
              </a:ext>
            </a:extLst>
          </p:cNvPr>
          <p:cNvSpPr>
            <a:spLocks noGrp="1" noChangeArrowheads="1"/>
          </p:cNvSpPr>
          <p:nvPr>
            <p:ph idx="1"/>
          </p:nvPr>
        </p:nvSpPr>
        <p:spPr>
          <a:xfrm>
            <a:off x="381000" y="1690688"/>
            <a:ext cx="10287000" cy="3352800"/>
          </a:xfrm>
        </p:spPr>
        <p:txBody>
          <a:bodyPr/>
          <a:lstStyle/>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由穆罕默德带队，於回历二年时，征服卡卡腊族。没有杀死任何人，但抢走他们的牲畜。</a:t>
            </a:r>
          </a:p>
          <a:p>
            <a:pPr marL="0" indent="0" eaLnBrk="1" hangingPunct="1">
              <a:lnSpc>
                <a:spcPct val="100000"/>
              </a:lnSpc>
            </a:pPr>
            <a:r>
              <a:rPr lang="en-US" altLang="en-US" sz="3200" b="1" i="1" dirty="0">
                <a:latin typeface="Microsoft JhengHei" panose="020B0604030504040204" pitchFamily="34" charset="-120"/>
                <a:ea typeface="Microsoft JhengHei" panose="020B0604030504040204" pitchFamily="34" charset="-120"/>
              </a:rPr>
              <a:t>al-Tabari</a:t>
            </a:r>
            <a:r>
              <a:rPr lang="en-US" altLang="en-US" sz="3200" b="1" dirty="0">
                <a:latin typeface="Microsoft JhengHei" panose="020B0604030504040204" pitchFamily="34" charset="-120"/>
                <a:ea typeface="Microsoft JhengHei" panose="020B0604030504040204" pitchFamily="34" charset="-120"/>
              </a:rPr>
              <a:t> vol.7 p.88-89 </a:t>
            </a:r>
            <a:endParaRPr lang="en-US" altLang="zh-CN"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en-US" altLang="en-US" sz="3200" b="1" i="1" dirty="0">
                <a:latin typeface="Microsoft JhengHei" panose="020B0604030504040204" pitchFamily="34" charset="-120"/>
                <a:ea typeface="Microsoft JhengHei" panose="020B0604030504040204" pitchFamily="34" charset="-120"/>
              </a:rPr>
              <a:t>al-Tabari</a:t>
            </a:r>
            <a:r>
              <a:rPr lang="en-US" altLang="en-US" sz="3200" b="1" dirty="0">
                <a:latin typeface="Microsoft JhengHei" panose="020B0604030504040204" pitchFamily="34" charset="-120"/>
                <a:ea typeface="Microsoft JhengHei" panose="020B0604030504040204" pitchFamily="34" charset="-120"/>
              </a:rPr>
              <a:t> vol.14 140 </a:t>
            </a:r>
            <a:r>
              <a:rPr lang="zh-CN" altLang="en-US" sz="3200" b="1" dirty="0">
                <a:latin typeface="Microsoft JhengHei" panose="020B0604030504040204" pitchFamily="34" charset="-120"/>
                <a:ea typeface="Microsoft JhengHei" panose="020B0604030504040204" pitchFamily="34" charset="-120"/>
              </a:rPr>
              <a:t>说卡卡腊族，生活在距离该巴 </a:t>
            </a:r>
            <a:r>
              <a:rPr lang="en-US" altLang="en-US" sz="3200" b="1" dirty="0">
                <a:latin typeface="Microsoft JhengHei" panose="020B0604030504040204" pitchFamily="34" charset="-120"/>
                <a:ea typeface="Microsoft JhengHei" panose="020B0604030504040204" pitchFamily="34" charset="-120"/>
              </a:rPr>
              <a:t>Khaybar</a:t>
            </a:r>
            <a:r>
              <a:rPr lang="en-US" altLang="zh-CN"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六哩外的村落 。</a:t>
            </a:r>
          </a:p>
        </p:txBody>
      </p:sp>
      <p:sp>
        <p:nvSpPr>
          <p:cNvPr id="3" name="Footer Placeholder 4">
            <a:extLst>
              <a:ext uri="{FF2B5EF4-FFF2-40B4-BE49-F238E27FC236}">
                <a16:creationId xmlns:a16="http://schemas.microsoft.com/office/drawing/2014/main" id="{2BF2B11B-0AA3-EBA2-8D24-E2D6E72070F5}"/>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99CFDB94-A776-A37E-F1CF-D1CF4AA291F5}"/>
              </a:ext>
            </a:extLst>
          </p:cNvPr>
          <p:cNvSpPr>
            <a:spLocks noGrp="1"/>
          </p:cNvSpPr>
          <p:nvPr>
            <p:ph type="sldNum" sz="quarter" idx="12"/>
          </p:nvPr>
        </p:nvSpPr>
        <p:spPr/>
        <p:txBody>
          <a:bodyPr/>
          <a:lstStyle/>
          <a:p>
            <a:pPr>
              <a:defRPr/>
            </a:pPr>
            <a:fld id="{A1C21674-E618-4BF5-85F4-55231A2A94D8}" type="slidenum">
              <a:rPr lang="en-US" altLang="en-US"/>
              <a:pPr>
                <a:defRPr/>
              </a:pPr>
              <a:t>12</a:t>
            </a:fld>
            <a:endParaRPr lang="en-US" alt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48C2B127-5FA0-4540-C2A2-F742FF92AE31}"/>
              </a:ext>
            </a:extLst>
          </p:cNvPr>
          <p:cNvSpPr>
            <a:spLocks noGrp="1" noChangeArrowheads="1"/>
          </p:cNvSpPr>
          <p:nvPr>
            <p:ph type="title"/>
          </p:nvPr>
        </p:nvSpPr>
        <p:spPr>
          <a:xfrm>
            <a:off x="2133600" y="0"/>
            <a:ext cx="7772400" cy="838200"/>
          </a:xfrm>
        </p:spPr>
        <p:txBody>
          <a:bodyPr>
            <a:normAutofit/>
          </a:bodyPr>
          <a:lstStyle/>
          <a:p>
            <a:pPr eaLnBrk="1" hangingPunct="1"/>
            <a:r>
              <a:rPr lang="zh-CN" altLang="en-US" sz="3600" b="1" dirty="0">
                <a:solidFill>
                  <a:srgbClr val="FF0000"/>
                </a:solidFill>
                <a:latin typeface="Microsoft JhengHei" panose="020B0604030504040204" pitchFamily="34" charset="-120"/>
                <a:ea typeface="Microsoft JhengHei" panose="020B0604030504040204" pitchFamily="34" charset="-120"/>
              </a:rPr>
              <a:t>迁都第二年其它的战役</a:t>
            </a:r>
          </a:p>
        </p:txBody>
      </p:sp>
      <p:sp>
        <p:nvSpPr>
          <p:cNvPr id="15363" name="Rectangle 3">
            <a:extLst>
              <a:ext uri="{FF2B5EF4-FFF2-40B4-BE49-F238E27FC236}">
                <a16:creationId xmlns:a16="http://schemas.microsoft.com/office/drawing/2014/main" id="{279D403C-983E-7748-BCD7-64F098E5BDA4}"/>
              </a:ext>
            </a:extLst>
          </p:cNvPr>
          <p:cNvSpPr>
            <a:spLocks noGrp="1" noChangeArrowheads="1"/>
          </p:cNvSpPr>
          <p:nvPr>
            <p:ph idx="1"/>
          </p:nvPr>
        </p:nvSpPr>
        <p:spPr>
          <a:xfrm>
            <a:off x="76200" y="914400"/>
            <a:ext cx="10896600" cy="5181600"/>
          </a:xfrm>
        </p:spPr>
        <p:txBody>
          <a:bodyPr/>
          <a:lstStyle/>
          <a:p>
            <a:pPr marL="0" indent="0" eaLnBrk="1" hangingPunct="1"/>
            <a:r>
              <a:rPr lang="zh-CN" altLang="en-US" sz="3200" b="1" dirty="0">
                <a:latin typeface="Microsoft JhengHei" panose="020B0604030504040204" pitchFamily="34" charset="-120"/>
                <a:ea typeface="Microsoft JhengHei" panose="020B0604030504040204" pitchFamily="34" charset="-120"/>
              </a:rPr>
              <a:t>根据阿瓦基帝</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Waqidi</a:t>
            </a:r>
            <a:r>
              <a:rPr lang="en-US" altLang="zh-CN"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的记录，迁都第二年六月，由穆罕默德带领的沙花湾</a:t>
            </a:r>
            <a:r>
              <a:rPr lang="en-US" altLang="en-US" sz="3200" b="1" dirty="0" err="1">
                <a:latin typeface="Microsoft JhengHei" panose="020B0604030504040204" pitchFamily="34" charset="-120"/>
                <a:ea typeface="Microsoft JhengHei" panose="020B0604030504040204" pitchFamily="34" charset="-120"/>
              </a:rPr>
              <a:t>Safawan</a:t>
            </a:r>
            <a:r>
              <a:rPr lang="zh-CN" altLang="en-US" sz="3200" b="1" dirty="0">
                <a:latin typeface="Microsoft JhengHei" panose="020B0604030504040204" pitchFamily="34" charset="-120"/>
                <a:ea typeface="Microsoft JhengHei" panose="020B0604030504040204" pitchFamily="34" charset="-120"/>
              </a:rPr>
              <a:t>战役，可说是个惩罚性的战役</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                                                        </a:t>
            </a:r>
            <a:r>
              <a:rPr lang="zh-CN" altLang="en-US" b="1" dirty="0">
                <a:solidFill>
                  <a:srgbClr val="0000FF"/>
                </a:solidFill>
                <a:latin typeface="Microsoft JhengHei" panose="020B0604030504040204" pitchFamily="34" charset="-120"/>
                <a:ea typeface="Microsoft JhengHei" panose="020B0604030504040204" pitchFamily="34" charset="-120"/>
              </a:rPr>
              <a:t>叁 </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p.xix</a:t>
            </a:r>
            <a:endParaRPr lang="en-US" altLang="zh-CN" sz="3200"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endParaRPr lang="en-US" altLang="en-US" sz="3200" b="1" dirty="0">
              <a:latin typeface="Microsoft JhengHei" panose="020B0604030504040204" pitchFamily="34" charset="-120"/>
              <a:ea typeface="Microsoft JhengHei" panose="020B0604030504040204" pitchFamily="34" charset="-120"/>
            </a:endParaRPr>
          </a:p>
          <a:p>
            <a:pPr marL="0" indent="0" eaLnBrk="1" hangingPunct="1"/>
            <a:r>
              <a:rPr lang="zh-CN" altLang="en-US" sz="3200" b="1" dirty="0">
                <a:latin typeface="Microsoft JhengHei" panose="020B0604030504040204" pitchFamily="34" charset="-120"/>
                <a:ea typeface="Microsoft JhengHei" panose="020B0604030504040204" pitchFamily="34" charset="-120"/>
              </a:rPr>
              <a:t>根据阿瓦基帝</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Waqidi</a:t>
            </a:r>
            <a:r>
              <a:rPr lang="en-US" altLang="zh-CN"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的记录，第三场「哀西拉 </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Ashira</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Ashiru</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Ushayrah</a:t>
            </a:r>
            <a:r>
              <a:rPr lang="zh-CN" altLang="en-US" sz="3200" b="1" dirty="0">
                <a:latin typeface="Microsoft JhengHei" panose="020B0604030504040204" pitchFamily="34" charset="-120"/>
                <a:ea typeface="Microsoft JhengHei" panose="020B0604030504040204" pitchFamily="34" charset="-120"/>
              </a:rPr>
              <a:t>战役」</a:t>
            </a:r>
            <a:r>
              <a:rPr lang="en-US" altLang="en-US" sz="3200" b="1" dirty="0">
                <a:latin typeface="Microsoft JhengHei" panose="020B0604030504040204" pitchFamily="34" charset="-120"/>
                <a:ea typeface="Microsoft JhengHei" panose="020B0604030504040204" pitchFamily="34" charset="-120"/>
              </a:rPr>
              <a:t> (</a:t>
            </a:r>
            <a:r>
              <a:rPr lang="en-US" altLang="en-US" sz="3200" b="1" dirty="0" err="1">
                <a:latin typeface="Microsoft JhengHei" panose="020B0604030504040204" pitchFamily="34" charset="-120"/>
                <a:ea typeface="Microsoft JhengHei" panose="020B0604030504040204" pitchFamily="34" charset="-120"/>
              </a:rPr>
              <a:t>Ghazwat</a:t>
            </a:r>
            <a:r>
              <a:rPr lang="en-US" altLang="en-US"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，由穆罕默德所带领。                                         </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buFont typeface="Arial" panose="020B0604020202020204" pitchFamily="34" charset="0"/>
              <a:buNone/>
            </a:pPr>
            <a:r>
              <a:rPr lang="zh-CN" altLang="en-US" b="1" dirty="0">
                <a:solidFill>
                  <a:srgbClr val="0000FF"/>
                </a:solidFill>
                <a:latin typeface="Microsoft JhengHei" panose="020B0604030504040204" pitchFamily="34" charset="-120"/>
                <a:ea typeface="Microsoft JhengHei" panose="020B0604030504040204" pitchFamily="34" charset="-120"/>
              </a:rPr>
              <a:t>叁</a:t>
            </a:r>
            <a:r>
              <a:rPr lang="en-US" altLang="en-US" b="1" dirty="0">
                <a:solidFill>
                  <a:srgbClr val="0000FF"/>
                </a:solidFill>
                <a:latin typeface="Microsoft JhengHei" panose="020B0604030504040204" pitchFamily="34" charset="-120"/>
                <a:ea typeface="Microsoft JhengHei" panose="020B0604030504040204" pitchFamily="34" charset="-120"/>
              </a:rPr>
              <a:t>vol.5 book 59 no.285 prior, 285 (p.195) </a:t>
            </a:r>
            <a:r>
              <a:rPr lang="en-US" altLang="zh-CN" b="1" dirty="0">
                <a:solidFill>
                  <a:srgbClr val="0000FF"/>
                </a:solidFill>
                <a:latin typeface="Microsoft JhengHei" panose="020B0604030504040204" pitchFamily="34" charset="-120"/>
                <a:ea typeface="Microsoft JhengHei" panose="020B0604030504040204" pitchFamily="34" charset="-120"/>
              </a:rPr>
              <a:t>                       </a:t>
            </a:r>
          </a:p>
          <a:p>
            <a:pPr marL="0" indent="0" eaLnBrk="1" hangingPunct="1">
              <a:buFont typeface="Arial" panose="020B0604020202020204" pitchFamily="34" charset="0"/>
              <a:buNone/>
            </a:pP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p.xix</a:t>
            </a:r>
            <a:endParaRPr lang="en-US" altLang="en-US"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B8EE0A73-664F-DABA-0026-05B21BB009BC}"/>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58187441-F894-8954-1FAC-C0BE98A02600}"/>
              </a:ext>
            </a:extLst>
          </p:cNvPr>
          <p:cNvSpPr>
            <a:spLocks noGrp="1"/>
          </p:cNvSpPr>
          <p:nvPr>
            <p:ph type="sldNum" sz="quarter" idx="12"/>
          </p:nvPr>
        </p:nvSpPr>
        <p:spPr/>
        <p:txBody>
          <a:bodyPr/>
          <a:lstStyle/>
          <a:p>
            <a:pPr>
              <a:defRPr/>
            </a:pPr>
            <a:fld id="{FE855C89-04C3-4C3D-A740-6944FEB6A82D}" type="slidenum">
              <a:rPr lang="en-US" altLang="en-US"/>
              <a:pPr>
                <a:defRPr/>
              </a:pPr>
              <a:t>13</a:t>
            </a:fld>
            <a:endParaRPr lang="en-US" alt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76200"/>
            <a:ext cx="12192000" cy="5262979"/>
          </a:xfrm>
          <a:prstGeom prst="rect">
            <a:avLst/>
          </a:prstGeom>
        </p:spPr>
        <p:txBody>
          <a:bodyPr wrap="square">
            <a:spAutoFit/>
          </a:bodyPr>
          <a:lstStyle/>
          <a:p>
            <a:pPr>
              <a:lnSpc>
                <a:spcPct val="150000"/>
              </a:lnSpc>
              <a:spcAft>
                <a:spcPts val="0"/>
              </a:spcAft>
            </a:pPr>
            <a:r>
              <a:rPr lang="zh-CN" altLang="zh-CN" sz="2800" b="1" dirty="0">
                <a:solidFill>
                  <a:srgbClr val="000099"/>
                </a:solidFill>
                <a:latin typeface="Times New Roman" panose="02020603050405020304" pitchFamily="18" charset="0"/>
                <a:ea typeface="SimHei" panose="02010609060101010101" pitchFamily="49" charset="-122"/>
                <a:cs typeface="经典标宋简"/>
              </a:rPr>
              <a:t>学者对穆罕默德在麦地那的形象评论</a:t>
            </a:r>
            <a:endParaRPr lang="zh-CN" altLang="zh-CN" sz="2800" dirty="0">
              <a:latin typeface="Times New Roman" panose="02020603050405020304" pitchFamily="18" charset="0"/>
              <a:ea typeface="SimSun" panose="02010600030101010101" pitchFamily="2" charset="-122"/>
            </a:endParaRPr>
          </a:p>
          <a:p>
            <a:pPr>
              <a:lnSpc>
                <a:spcPct val="150000"/>
              </a:lnSpc>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穆罕默德在麦家与地拿时的形象对比</a:t>
            </a:r>
            <a:endParaRPr lang="zh-CN" altLang="zh-CN" sz="2800" dirty="0">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诚实</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欺诈</a:t>
            </a:r>
            <a:r>
              <a:rPr lang="zh-CN" altLang="en-US" sz="2800" dirty="0">
                <a:latin typeface="Times New Roman" panose="02020603050405020304" pitchFamily="18" charset="0"/>
                <a:ea typeface="SimSun" panose="02010600030101010101" pitchFamily="2" charset="-122"/>
              </a:rPr>
              <a:t>；  </a:t>
            </a:r>
            <a:r>
              <a:rPr lang="zh-CN" altLang="zh-CN" sz="2800" b="1" dirty="0">
                <a:latin typeface="Times New Roman" panose="02020603050405020304" pitchFamily="18" charset="0"/>
                <a:ea typeface="SimHei" panose="02010609060101010101" pitchFamily="49" charset="-122"/>
                <a:cs typeface="经典标宋简"/>
              </a:rPr>
              <a:t>真诚</a:t>
            </a:r>
            <a:r>
              <a:rPr lang="en-US" altLang="zh-CN" sz="2800" b="1" dirty="0">
                <a:latin typeface="Times New Roman" panose="02020603050405020304" pitchFamily="18" charset="0"/>
                <a:ea typeface="SimHei" panose="02010609060101010101" pitchFamily="49" charset="-122"/>
                <a:cs typeface="经典标宋简"/>
              </a:rPr>
              <a:t>=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假意</a:t>
            </a:r>
            <a:endParaRPr lang="zh-CN" altLang="zh-CN" sz="2800" dirty="0">
              <a:solidFill>
                <a:srgbClr val="008000"/>
              </a:solidFill>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公平</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自私</a:t>
            </a:r>
            <a:r>
              <a:rPr lang="zh-CN" altLang="zh-CN" sz="2800" b="1" dirty="0">
                <a:latin typeface="Times New Roman" panose="02020603050405020304" pitchFamily="18" charset="0"/>
                <a:ea typeface="SimHei" panose="02010609060101010101" pitchFamily="49" charset="-122"/>
                <a:cs typeface="经典标宋简"/>
              </a:rPr>
              <a:t> </a:t>
            </a:r>
            <a:r>
              <a:rPr lang="zh-CN" altLang="en-US" sz="2800" dirty="0">
                <a:latin typeface="Times New Roman" panose="02020603050405020304" pitchFamily="18" charset="0"/>
                <a:ea typeface="SimSun" panose="02010600030101010101" pitchFamily="2" charset="-122"/>
              </a:rPr>
              <a:t>；  </a:t>
            </a:r>
            <a:r>
              <a:rPr lang="zh-CN" altLang="zh-CN" sz="2800" b="1" dirty="0">
                <a:latin typeface="Times New Roman" panose="02020603050405020304" pitchFamily="18" charset="0"/>
                <a:ea typeface="SimHei" panose="02010609060101010101" pitchFamily="49" charset="-122"/>
                <a:cs typeface="经典标宋简"/>
              </a:rPr>
              <a:t>信用</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常修改说过的</a:t>
            </a:r>
            <a:endParaRPr lang="zh-CN" altLang="zh-CN" sz="2800" dirty="0">
              <a:solidFill>
                <a:srgbClr val="008000"/>
              </a:solidFill>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聪明</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天才 </a:t>
            </a:r>
            <a:r>
              <a:rPr lang="zh-CN" altLang="en-US" sz="2800" dirty="0">
                <a:latin typeface="Times New Roman" panose="02020603050405020304" pitchFamily="18" charset="0"/>
                <a:ea typeface="SimSun" panose="02010600030101010101" pitchFamily="2" charset="-122"/>
              </a:rPr>
              <a:t>；  </a:t>
            </a:r>
            <a:r>
              <a:rPr lang="zh-CN" altLang="zh-CN" sz="2800" b="1" dirty="0">
                <a:latin typeface="Times New Roman" panose="02020603050405020304" pitchFamily="18" charset="0"/>
                <a:ea typeface="SimHei" panose="02010609060101010101" pitchFamily="49" charset="-122"/>
                <a:cs typeface="经典标宋简"/>
              </a:rPr>
              <a:t>礼待</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霸道</a:t>
            </a:r>
            <a:endParaRPr lang="zh-CN" altLang="zh-CN" sz="2800" dirty="0">
              <a:solidFill>
                <a:srgbClr val="008000"/>
              </a:solidFill>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温柔</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刚硬</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     </a:t>
            </a:r>
            <a:r>
              <a:rPr lang="zh-CN" altLang="en-US" sz="2800" dirty="0">
                <a:latin typeface="Times New Roman" panose="02020603050405020304" pitchFamily="18" charset="0"/>
                <a:ea typeface="SimSun" panose="02010600030101010101" pitchFamily="2" charset="-122"/>
              </a:rPr>
              <a:t>；</a:t>
            </a:r>
            <a:r>
              <a:rPr lang="zh-CN" altLang="zh-CN" sz="2800" b="1" dirty="0">
                <a:latin typeface="Times New Roman" panose="02020603050405020304" pitchFamily="18" charset="0"/>
                <a:ea typeface="SimHei" panose="02010609060101010101" pitchFamily="49" charset="-122"/>
                <a:cs typeface="经典标宋简"/>
              </a:rPr>
              <a:t>良知</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昧着良心</a:t>
            </a:r>
            <a:endParaRPr lang="zh-CN" altLang="zh-CN" sz="2800" dirty="0">
              <a:solidFill>
                <a:srgbClr val="008000"/>
              </a:solidFill>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和平</a:t>
            </a:r>
            <a:r>
              <a:rPr lang="en-US" altLang="zh-CN" sz="2800" b="1" dirty="0">
                <a:latin typeface="Times New Roman" panose="02020603050405020304" pitchFamily="18" charset="0"/>
                <a:ea typeface="SimHei" panose="02010609060101010101" pitchFamily="49" charset="-122"/>
                <a:cs typeface="经典标宋简"/>
              </a:rPr>
              <a:t>=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暴力</a:t>
            </a:r>
            <a:r>
              <a:rPr lang="zh-CN" altLang="en-US" sz="2800" dirty="0">
                <a:latin typeface="Times New Roman" panose="02020603050405020304" pitchFamily="18" charset="0"/>
                <a:ea typeface="SimSun" panose="02010600030101010101" pitchFamily="2" charset="-122"/>
              </a:rPr>
              <a:t>；    </a:t>
            </a:r>
            <a:r>
              <a:rPr lang="zh-CN" altLang="zh-CN" sz="2800" b="1" dirty="0">
                <a:latin typeface="Times New Roman" panose="02020603050405020304" pitchFamily="18" charset="0"/>
                <a:ea typeface="SimHei" panose="02010609060101010101" pitchFamily="49" charset="-122"/>
                <a:cs typeface="经典标宋简"/>
              </a:rPr>
              <a:t>低声</a:t>
            </a:r>
            <a:r>
              <a:rPr lang="en-US" altLang="zh-CN" sz="2800" b="1" dirty="0">
                <a:latin typeface="Times New Roman" panose="02020603050405020304" pitchFamily="18" charset="0"/>
                <a:ea typeface="SimHei" panose="02010609060101010101" pitchFamily="49" charset="-122"/>
                <a:cs typeface="经典标宋简"/>
              </a:rPr>
              <a:t> </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狂傲 </a:t>
            </a:r>
            <a:endParaRPr lang="zh-CN" altLang="zh-CN" sz="2800" dirty="0">
              <a:solidFill>
                <a:srgbClr val="008000"/>
              </a:solidFill>
              <a:latin typeface="Times New Roman" panose="02020603050405020304" pitchFamily="18" charset="0"/>
              <a:ea typeface="SimSun" panose="02010600030101010101" pitchFamily="2" charset="-122"/>
            </a:endParaRPr>
          </a:p>
          <a:p>
            <a:pPr marL="342900" lvl="0" indent="-342900">
              <a:lnSpc>
                <a:spcPct val="150000"/>
              </a:lnSpc>
              <a:spcAft>
                <a:spcPts val="0"/>
              </a:spcAft>
              <a:buFont typeface="Wingdings" panose="05000000000000000000" pitchFamily="2" charset="2"/>
              <a:buChar char=""/>
              <a:tabLst>
                <a:tab pos="457200" algn="l"/>
              </a:tabLst>
            </a:pPr>
            <a:r>
              <a:rPr lang="zh-CN" altLang="zh-CN" sz="2800" b="1" dirty="0">
                <a:latin typeface="Times New Roman" panose="02020603050405020304" pitchFamily="18" charset="0"/>
                <a:ea typeface="SimHei" panose="02010609060101010101" pitchFamily="49" charset="-122"/>
                <a:cs typeface="经典标宋简"/>
              </a:rPr>
              <a:t>负责的人</a:t>
            </a:r>
            <a:r>
              <a:rPr lang="en-US" altLang="zh-CN" sz="2800" b="1" dirty="0">
                <a:latin typeface="Times New Roman" panose="02020603050405020304" pitchFamily="18" charset="0"/>
                <a:ea typeface="SimHei" panose="02010609060101010101" pitchFamily="49" charset="-122"/>
                <a:cs typeface="经典标宋简"/>
              </a:rPr>
              <a:t> = </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你最好不要见到的人 </a:t>
            </a:r>
            <a:endParaRPr lang="zh-CN" altLang="zh-CN" sz="2800" dirty="0">
              <a:solidFill>
                <a:srgbClr val="008000"/>
              </a:solidFill>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345700850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5478423"/>
          </a:xfrm>
          <a:prstGeom prst="rect">
            <a:avLst/>
          </a:prstGeom>
        </p:spPr>
        <p:txBody>
          <a:bodyPr wrap="square">
            <a:spAutoFit/>
          </a:bodyPr>
          <a:lstStyle/>
          <a:p>
            <a:pPr>
              <a:lnSpc>
                <a:spcPct val="150000"/>
              </a:lnSpc>
              <a:spcAft>
                <a:spcPts val="0"/>
              </a:spcAft>
            </a:pPr>
            <a:r>
              <a:rPr lang="zh-CN" altLang="zh-CN" sz="2800" b="1" dirty="0">
                <a:solidFill>
                  <a:srgbClr val="000099"/>
                </a:solidFill>
                <a:latin typeface="Times New Roman" panose="02020603050405020304" pitchFamily="18" charset="0"/>
                <a:ea typeface="SimHei" panose="02010609060101010101" pitchFamily="49" charset="-122"/>
                <a:cs typeface="经典标宋简"/>
              </a:rPr>
              <a:t>巴达</a:t>
            </a:r>
            <a:r>
              <a:rPr lang="en-US" altLang="zh-CN" sz="2800" b="1" dirty="0" err="1">
                <a:solidFill>
                  <a:srgbClr val="000099"/>
                </a:solidFill>
                <a:latin typeface="Times New Roman" panose="02020603050405020304" pitchFamily="18" charset="0"/>
                <a:ea typeface="SimHei" panose="02010609060101010101" pitchFamily="49" charset="-122"/>
                <a:cs typeface="经典标宋简"/>
              </a:rPr>
              <a:t>Badar</a:t>
            </a:r>
            <a:r>
              <a:rPr lang="zh-CN" altLang="zh-CN" sz="2800" b="1" dirty="0">
                <a:solidFill>
                  <a:srgbClr val="000099"/>
                </a:solidFill>
                <a:latin typeface="Times New Roman" panose="02020603050405020304" pitchFamily="18" charset="0"/>
                <a:ea typeface="SimHei" panose="02010609060101010101" pitchFamily="49" charset="-122"/>
                <a:cs typeface="经典标宋简"/>
              </a:rPr>
              <a:t>之战</a:t>
            </a:r>
            <a:endParaRPr lang="zh-CN" altLang="zh-CN" sz="2800" dirty="0">
              <a:latin typeface="Times New Roman" panose="02020603050405020304" pitchFamily="18" charset="0"/>
              <a:ea typeface="SimSun" panose="02010600030101010101" pitchFamily="2" charset="-122"/>
            </a:endParaRPr>
          </a:p>
          <a:p>
            <a:r>
              <a:rPr lang="zh-CN" altLang="zh-CN" sz="2800" b="1" kern="0" dirty="0">
                <a:ea typeface="SimHei" panose="02010609060101010101" pitchFamily="49" charset="-122"/>
                <a:cs typeface="经典标宋简"/>
              </a:rPr>
              <a:t>迁都第三年</a:t>
            </a:r>
            <a:r>
              <a:rPr lang="en-US" altLang="zh-CN" sz="2800" b="1" kern="0" dirty="0">
                <a:ea typeface="SimHei" panose="02010609060101010101" pitchFamily="49" charset="-122"/>
                <a:cs typeface="经典标宋简"/>
              </a:rPr>
              <a:t>624</a:t>
            </a:r>
            <a:r>
              <a:rPr lang="zh-CN" altLang="zh-CN" sz="2800" b="1" kern="0" dirty="0">
                <a:ea typeface="SimHei" panose="02010609060101010101" pitchFamily="49" charset="-122"/>
                <a:cs typeface="经典标宋简"/>
              </a:rPr>
              <a:t>，穆罕默德得到消息，麦加的阿布书扬</a:t>
            </a:r>
            <a:r>
              <a:rPr lang="zh-CN" altLang="zh-CN" sz="2800" b="1" kern="0" dirty="0">
                <a:ea typeface="SimHei" panose="02010609060101010101" pitchFamily="49" charset="-122"/>
                <a:cs typeface="Times New Roman" panose="02020603050405020304" pitchFamily="18" charset="0"/>
              </a:rPr>
              <a:t>（</a:t>
            </a:r>
            <a:r>
              <a:rPr lang="en-US" altLang="zh-CN" sz="2800" b="1" kern="0" dirty="0">
                <a:ea typeface="SimHei" panose="02010609060101010101" pitchFamily="49" charset="-122"/>
                <a:cs typeface="Times New Roman" panose="02020603050405020304" pitchFamily="18" charset="0"/>
              </a:rPr>
              <a:t>Abu </a:t>
            </a:r>
            <a:r>
              <a:rPr lang="en-US" altLang="zh-CN" sz="2800" b="1" kern="0" dirty="0" err="1">
                <a:ea typeface="SimHei" panose="02010609060101010101" pitchFamily="49" charset="-122"/>
                <a:cs typeface="Times New Roman" panose="02020603050405020304" pitchFamily="18" charset="0"/>
              </a:rPr>
              <a:t>Sufyan</a:t>
            </a:r>
            <a:r>
              <a:rPr lang="zh-CN" altLang="zh-CN" sz="2800" b="1" kern="0" dirty="0">
                <a:ea typeface="SimHei" panose="02010609060101010101" pitchFamily="49" charset="-122"/>
                <a:cs typeface="Times New Roman" panose="02020603050405020304" pitchFamily="18" charset="0"/>
              </a:rPr>
              <a:t>）带领一个大商队从大马士革回来，</a:t>
            </a:r>
            <a:r>
              <a:rPr lang="zh-CN" altLang="zh-CN" sz="2800" b="1" kern="0" dirty="0">
                <a:ea typeface="SimHei" panose="02010609060101010101" pitchFamily="49" charset="-122"/>
                <a:cs typeface="经典标宋简"/>
              </a:rPr>
              <a:t>就派遣约</a:t>
            </a:r>
            <a:r>
              <a:rPr lang="en-US" altLang="zh-CN" sz="2800" b="1" kern="0" dirty="0">
                <a:ea typeface="SimHei" panose="02010609060101010101" pitchFamily="49" charset="-122"/>
                <a:cs typeface="经典标宋简"/>
              </a:rPr>
              <a:t>350</a:t>
            </a:r>
            <a:r>
              <a:rPr lang="zh-CN" altLang="zh-CN" sz="2800" b="1" kern="0" dirty="0">
                <a:ea typeface="SimHei" panose="02010609060101010101" pitchFamily="49" charset="-122"/>
                <a:cs typeface="经典标宋简"/>
              </a:rPr>
              <a:t>人马去掳掠这个商队。商队领导是麦加领袖之一的阿布书扬</a:t>
            </a:r>
            <a:r>
              <a:rPr lang="zh-CN" altLang="zh-CN" sz="2800" b="1" kern="0" dirty="0">
                <a:ea typeface="SimHei" panose="02010609060101010101" pitchFamily="49" charset="-122"/>
                <a:cs typeface="Times New Roman" panose="02020603050405020304" pitchFamily="18" charset="0"/>
              </a:rPr>
              <a:t>（</a:t>
            </a:r>
            <a:r>
              <a:rPr lang="en-US" altLang="zh-CN" sz="2800" b="1" kern="0" dirty="0">
                <a:ea typeface="SimHei" panose="02010609060101010101" pitchFamily="49" charset="-122"/>
                <a:cs typeface="Times New Roman" panose="02020603050405020304" pitchFamily="18" charset="0"/>
              </a:rPr>
              <a:t>Abu </a:t>
            </a:r>
            <a:r>
              <a:rPr lang="en-US" altLang="zh-CN" sz="2800" b="1" kern="0" dirty="0" err="1">
                <a:ea typeface="SimHei" panose="02010609060101010101" pitchFamily="49" charset="-122"/>
                <a:cs typeface="Times New Roman" panose="02020603050405020304" pitchFamily="18" charset="0"/>
              </a:rPr>
              <a:t>Sufyan</a:t>
            </a:r>
            <a:r>
              <a:rPr lang="zh-CN" altLang="zh-CN" sz="2800" b="1" kern="0" dirty="0">
                <a:ea typeface="SimHei" panose="02010609060101010101" pitchFamily="49" charset="-122"/>
                <a:cs typeface="Times New Roman" panose="02020603050405020304" pitchFamily="18" charset="0"/>
              </a:rPr>
              <a:t>）</a:t>
            </a:r>
            <a:r>
              <a:rPr lang="zh-CN" altLang="zh-CN" sz="2800" b="1" kern="0" dirty="0">
                <a:ea typeface="SimHei" panose="02010609060101010101" pitchFamily="49" charset="-122"/>
                <a:cs typeface="经典标宋简"/>
              </a:rPr>
              <a:t>，他感受到有被穆斯林攻击的危机，立刻向麦加求救</a:t>
            </a:r>
            <a:r>
              <a:rPr lang="zh-CN" altLang="en-US" sz="2800" b="1" kern="0" dirty="0">
                <a:ea typeface="SimHei" panose="02010609060101010101" pitchFamily="49" charset="-122"/>
                <a:cs typeface="经典标宋简"/>
              </a:rPr>
              <a:t>并</a:t>
            </a:r>
            <a:r>
              <a:rPr lang="zh-CN" altLang="zh-CN" sz="2800" b="1" kern="0" dirty="0">
                <a:ea typeface="SimHei" panose="02010609060101010101" pitchFamily="49" charset="-122"/>
                <a:cs typeface="经典标宋简"/>
              </a:rPr>
              <a:t>转变回程路線，躲过了穆罕默德的突击，平安回到逃回麦加。</a:t>
            </a:r>
            <a:endParaRPr lang="en-US" altLang="zh-CN" sz="2800" b="1" kern="0" dirty="0">
              <a:ea typeface="SimHei" panose="02010609060101010101" pitchFamily="49" charset="-122"/>
              <a:cs typeface="经典标宋简"/>
            </a:endParaRPr>
          </a:p>
          <a:p>
            <a:endParaRPr lang="en-US" altLang="zh-CN" sz="2800" b="1" kern="0" dirty="0">
              <a:ea typeface="SimHei" panose="02010609060101010101" pitchFamily="49" charset="-122"/>
              <a:cs typeface="经典标宋简"/>
            </a:endParaRPr>
          </a:p>
          <a:p>
            <a:r>
              <a:rPr lang="zh-CN" altLang="zh-CN" sz="2800" b="1" kern="0" dirty="0">
                <a:ea typeface="SimHei" panose="02010609060101010101" pitchFamily="49" charset="-122"/>
                <a:cs typeface="经典标宋简"/>
              </a:rPr>
              <a:t>麦加派</a:t>
            </a:r>
            <a:r>
              <a:rPr lang="zh-CN" altLang="en-US" sz="2800" b="1" kern="0" dirty="0">
                <a:ea typeface="SimHei" panose="02010609060101010101" pitchFamily="49" charset="-122"/>
                <a:cs typeface="经典标宋简"/>
              </a:rPr>
              <a:t>人去想</a:t>
            </a:r>
            <a:r>
              <a:rPr lang="zh-CN" altLang="zh-CN" sz="2800" b="1" kern="0" dirty="0">
                <a:ea typeface="SimHei" panose="02010609060101010101" pitchFamily="49" charset="-122"/>
                <a:cs typeface="经典标宋简"/>
              </a:rPr>
              <a:t>救驾，他们非常气愤穆氏等人的恶行，决定让这一千兵员，攻打穆罕默德。双方在</a:t>
            </a:r>
            <a:r>
              <a:rPr lang="en-US" altLang="zh-CN" sz="2800" b="1" kern="0" dirty="0" err="1">
                <a:ea typeface="SimHei" panose="02010609060101010101" pitchFamily="49" charset="-122"/>
                <a:cs typeface="经典标宋简"/>
              </a:rPr>
              <a:t>Badar</a:t>
            </a:r>
            <a:r>
              <a:rPr lang="zh-CN" altLang="zh-CN" sz="2800" b="1" kern="0" dirty="0">
                <a:ea typeface="SimHei" panose="02010609060101010101" pitchFamily="49" charset="-122"/>
                <a:cs typeface="经典标宋简"/>
              </a:rPr>
              <a:t>这地方打仗。穆氏以三百多人战胜千人。这是一场决定性的胜仗。叁加过这次战事的穆斯林，有崇高的荣誉；参战者叫『圣战勇士</a:t>
            </a:r>
            <a:r>
              <a:rPr lang="en-US" altLang="zh-CN" sz="2800" b="1" kern="0" dirty="0" err="1">
                <a:ea typeface="SimHei" panose="02010609060101010101" pitchFamily="49" charset="-122"/>
                <a:cs typeface="经典标宋简"/>
              </a:rPr>
              <a:t>Mujahid</a:t>
            </a:r>
            <a:r>
              <a:rPr lang="zh-CN" altLang="zh-CN" sz="2800" b="1" kern="0" dirty="0">
                <a:ea typeface="SimHei" panose="02010609060101010101" pitchFamily="49" charset="-122"/>
                <a:cs typeface="经典标宋简"/>
              </a:rPr>
              <a:t>』，阵亡者被称为『殉道者「</a:t>
            </a:r>
            <a:r>
              <a:rPr lang="en-US" altLang="zh-CN" sz="2800" b="1" kern="0" dirty="0" err="1">
                <a:ea typeface="SimHei" panose="02010609060101010101" pitchFamily="49" charset="-122"/>
                <a:cs typeface="经典标宋简"/>
              </a:rPr>
              <a:t>Sahid</a:t>
            </a:r>
            <a:r>
              <a:rPr lang="zh-CN" altLang="zh-CN" sz="2800" b="1" kern="0" dirty="0">
                <a:ea typeface="SimHei" panose="02010609060101010101" pitchFamily="49" charset="-122"/>
                <a:cs typeface="经典标宋简"/>
              </a:rPr>
              <a:t>舍希德」。两者不必经过生命册的审判，都一定可以上天堂</a:t>
            </a:r>
            <a:endParaRPr lang="zh-CN" altLang="en-US" sz="2800" dirty="0"/>
          </a:p>
        </p:txBody>
      </p:sp>
    </p:spTree>
    <p:extLst>
      <p:ext uri="{BB962C8B-B14F-4D97-AF65-F5344CB8AC3E}">
        <p14:creationId xmlns:p14="http://schemas.microsoft.com/office/powerpoint/2010/main" val="3252838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巴达之战发生在公元</a:t>
            </a:r>
            <a:r>
              <a:rPr lang="en-US" altLang="zh-CN" sz="2800" b="1" dirty="0">
                <a:latin typeface="Microsoft JhengHei" panose="020B0604030504040204" pitchFamily="34" charset="-120"/>
                <a:ea typeface="Microsoft JhengHei" panose="020B0604030504040204" pitchFamily="34" charset="-120"/>
                <a:cs typeface="经典标宋简"/>
              </a:rPr>
              <a:t>624</a:t>
            </a:r>
            <a:r>
              <a:rPr lang="zh-CN" altLang="zh-CN" sz="2800" b="1" dirty="0">
                <a:latin typeface="Microsoft JhengHei" panose="020B0604030504040204" pitchFamily="34" charset="-120"/>
                <a:ea typeface="Microsoft JhengHei" panose="020B0604030504040204" pitchFamily="34" charset="-120"/>
                <a:cs typeface="经典标宋简"/>
              </a:rPr>
              <a:t>年，（回历第三年），由穆罕默德带领</a:t>
            </a:r>
            <a:r>
              <a:rPr lang="en-US" altLang="zh-CN" sz="2800" b="1" dirty="0">
                <a:latin typeface="Microsoft JhengHei" panose="020B0604030504040204" pitchFamily="34" charset="-120"/>
                <a:ea typeface="Microsoft JhengHei" panose="020B0604030504040204" pitchFamily="34" charset="-120"/>
                <a:cs typeface="经典标宋简"/>
              </a:rPr>
              <a:t>89</a:t>
            </a:r>
            <a:r>
              <a:rPr lang="zh-CN" altLang="zh-CN" sz="2800" b="1" dirty="0">
                <a:latin typeface="Microsoft JhengHei" panose="020B0604030504040204" pitchFamily="34" charset="-120"/>
                <a:ea typeface="Microsoft JhengHei" panose="020B0604030504040204" pitchFamily="34" charset="-120"/>
                <a:cs typeface="经典标宋简"/>
              </a:rPr>
              <a:t>名迁士，</a:t>
            </a:r>
            <a:r>
              <a:rPr lang="en-US" altLang="zh-CN" sz="2800" b="1" dirty="0">
                <a:latin typeface="Microsoft JhengHei" panose="020B0604030504040204" pitchFamily="34" charset="-120"/>
                <a:ea typeface="Microsoft JhengHei" panose="020B0604030504040204" pitchFamily="34" charset="-120"/>
                <a:cs typeface="经典标宋简"/>
              </a:rPr>
              <a:t>239</a:t>
            </a:r>
            <a:r>
              <a:rPr lang="zh-CN" altLang="zh-CN" sz="2800" b="1" dirty="0">
                <a:latin typeface="Microsoft JhengHei" panose="020B0604030504040204" pitchFamily="34" charset="-120"/>
                <a:ea typeface="Microsoft JhengHei" panose="020B0604030504040204" pitchFamily="34" charset="-120"/>
                <a:cs typeface="经典标宋简"/>
              </a:rPr>
              <a:t>名辅士，对上阿布书番所带领的麦加军作战。穆罕默德的军队得胜。回教军死了</a:t>
            </a:r>
            <a:r>
              <a:rPr lang="en-US" altLang="zh-CN" sz="2800" b="1" dirty="0">
                <a:latin typeface="Microsoft JhengHei" panose="020B0604030504040204" pitchFamily="34" charset="-120"/>
                <a:ea typeface="Microsoft JhengHei" panose="020B0604030504040204" pitchFamily="34" charset="-120"/>
                <a:cs typeface="经典标宋简"/>
              </a:rPr>
              <a:t>14</a:t>
            </a:r>
            <a:r>
              <a:rPr lang="zh-CN" altLang="zh-CN" sz="2800" b="1" dirty="0">
                <a:latin typeface="Microsoft JhengHei" panose="020B0604030504040204" pitchFamily="34" charset="-120"/>
                <a:ea typeface="Microsoft JhengHei" panose="020B0604030504040204" pitchFamily="34" charset="-120"/>
                <a:cs typeface="经典标宋简"/>
              </a:rPr>
              <a:t>人；麦加人死了</a:t>
            </a:r>
            <a:r>
              <a:rPr lang="en-US" altLang="zh-CN" sz="2800" b="1" dirty="0">
                <a:latin typeface="Microsoft JhengHei" panose="020B0604030504040204" pitchFamily="34" charset="-120"/>
                <a:ea typeface="Microsoft JhengHei" panose="020B0604030504040204" pitchFamily="34" charset="-120"/>
                <a:cs typeface="经典标宋简"/>
              </a:rPr>
              <a:t>50</a:t>
            </a:r>
            <a:r>
              <a:rPr lang="zh-CN" altLang="zh-CN" sz="2800" b="1" dirty="0">
                <a:latin typeface="Microsoft JhengHei" panose="020B0604030504040204" pitchFamily="34" charset="-120"/>
                <a:ea typeface="Microsoft JhengHei" panose="020B0604030504040204" pitchFamily="34" charset="-120"/>
                <a:cs typeface="经典标宋简"/>
              </a:rPr>
              <a:t>人，另</a:t>
            </a:r>
            <a:r>
              <a:rPr lang="en-US" altLang="zh-CN" sz="2800" b="1" dirty="0">
                <a:latin typeface="Microsoft JhengHei" panose="020B0604030504040204" pitchFamily="34" charset="-120"/>
                <a:ea typeface="Microsoft JhengHei" panose="020B0604030504040204" pitchFamily="34" charset="-120"/>
                <a:cs typeface="经典标宋简"/>
              </a:rPr>
              <a:t>70</a:t>
            </a:r>
            <a:r>
              <a:rPr lang="zh-CN" altLang="zh-CN" sz="2800" b="1" dirty="0">
                <a:latin typeface="Microsoft JhengHei" panose="020B0604030504040204" pitchFamily="34" charset="-120"/>
                <a:ea typeface="Microsoft JhengHei" panose="020B0604030504040204" pitchFamily="34" charset="-120"/>
                <a:cs typeface="经典标宋简"/>
              </a:rPr>
              <a:t>人被掳</a:t>
            </a:r>
            <a:r>
              <a:rPr lang="en-US" altLang="zh-CN" sz="2800" b="1" dirty="0">
                <a:latin typeface="Microsoft JhengHei" panose="020B0604030504040204" pitchFamily="34" charset="-120"/>
                <a:ea typeface="Microsoft JhengHei" panose="020B0604030504040204" pitchFamily="34" charset="-120"/>
                <a:cs typeface="经典标宋简"/>
              </a:rPr>
              <a:t>.</a:t>
            </a:r>
            <a:r>
              <a:rPr lang="en-US" altLang="zh-CN" sz="2400" b="1" i="1" dirty="0">
                <a:solidFill>
                  <a:srgbClr val="0000FF"/>
                </a:solidFill>
                <a:latin typeface="Microsoft JhengHei" panose="020B0604030504040204" pitchFamily="34" charset="-120"/>
                <a:ea typeface="Microsoft JhengHei" panose="020B0604030504040204" pitchFamily="34" charset="-120"/>
                <a:cs typeface="经典标宋简"/>
              </a:rPr>
              <a:t>Sahih Muslim</a:t>
            </a:r>
            <a:r>
              <a:rPr lang="en-US" altLang="zh-CN" sz="2400" b="1" dirty="0">
                <a:solidFill>
                  <a:srgbClr val="0000FF"/>
                </a:solidFill>
                <a:latin typeface="Microsoft JhengHei" panose="020B0604030504040204" pitchFamily="34" charset="-120"/>
                <a:ea typeface="Microsoft JhengHei" panose="020B0604030504040204" pitchFamily="34" charset="-120"/>
                <a:cs typeface="经典标宋简"/>
              </a:rPr>
              <a:t> 3:4394 (p.975-976),  3:4341 p.951 3:4360 p.960-961 (17 Ramadan, 2 A.H.) </a:t>
            </a:r>
            <a:r>
              <a:rPr lang="en-US" altLang="zh-CN" sz="2400" b="1" i="1" dirty="0">
                <a:solidFill>
                  <a:srgbClr val="0000FF"/>
                </a:solidFill>
                <a:latin typeface="Microsoft JhengHei" panose="020B0604030504040204" pitchFamily="34" charset="-120"/>
                <a:ea typeface="Microsoft JhengHei" panose="020B0604030504040204" pitchFamily="34" charset="-120"/>
                <a:cs typeface="经典标宋简"/>
              </a:rPr>
              <a:t>Bukhari</a:t>
            </a:r>
            <a:r>
              <a:rPr lang="en-US" altLang="zh-CN" sz="2400" b="1" dirty="0">
                <a:solidFill>
                  <a:srgbClr val="0000FF"/>
                </a:solidFill>
                <a:latin typeface="Microsoft JhengHei" panose="020B0604030504040204" pitchFamily="34" charset="-120"/>
                <a:ea typeface="Microsoft JhengHei" panose="020B0604030504040204" pitchFamily="34" charset="-120"/>
                <a:cs typeface="经典标宋简"/>
              </a:rPr>
              <a:t> vol.5 book 59 no.462 (p.323).</a:t>
            </a:r>
            <a:r>
              <a:rPr lang="zh-CN" altLang="zh-CN" sz="2400" b="1" dirty="0">
                <a:solidFill>
                  <a:srgbClr val="0000FF"/>
                </a:solidFill>
                <a:latin typeface="Microsoft JhengHei" panose="020B0604030504040204" pitchFamily="34" charset="-120"/>
                <a:ea typeface="Microsoft JhengHei" panose="020B0604030504040204" pitchFamily="34" charset="-120"/>
                <a:cs typeface="经典标宋简"/>
              </a:rPr>
              <a:t>。</a:t>
            </a:r>
            <a:endParaRPr lang="en-MY" altLang="zh-CN" sz="2400" b="1" dirty="0">
              <a:solidFill>
                <a:srgbClr val="0000FF"/>
              </a:solidFill>
              <a:latin typeface="Microsoft JhengHei" panose="020B0604030504040204" pitchFamily="34" charset="-120"/>
              <a:ea typeface="Microsoft JhengHei" panose="020B0604030504040204" pitchFamily="34" charset="-120"/>
              <a:cs typeface="经典标宋简"/>
            </a:endParaRPr>
          </a:p>
          <a:p>
            <a:pPr>
              <a:spcAft>
                <a:spcPts val="0"/>
              </a:spcAft>
            </a:pPr>
            <a:endParaRPr lang="en-MY" altLang="zh-CN" sz="2800" b="1" dirty="0">
              <a:latin typeface="Microsoft JhengHei" panose="020B0604030504040204" pitchFamily="34" charset="-120"/>
              <a:ea typeface="Microsoft JhengHei" panose="020B0604030504040204" pitchFamily="34" charset="-120"/>
              <a:cs typeface="经典标宋简"/>
            </a:endParaRPr>
          </a:p>
          <a:p>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这支三百五十人</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穆斯林</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的军队，</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在</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靠近红海的白德尔。在交战之后，穆斯林成功地打败麦加的军队，包括杀掉穆罕默德的</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叔叔</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阿都拉贺</a:t>
            </a:r>
            <a:r>
              <a:rPr lang="en-US" altLang="zh-CN" sz="2800" b="1" dirty="0">
                <a:latin typeface="Microsoft JhengHei" panose="020B0604030504040204" pitchFamily="34" charset="-120"/>
                <a:ea typeface="Microsoft JhengHei" panose="020B0604030504040204" pitchFamily="34" charset="-120"/>
                <a:cs typeface="经典标宋简"/>
              </a:rPr>
              <a:t>Abu–</a:t>
            </a:r>
            <a:r>
              <a:rPr lang="en-US" altLang="zh-CN" sz="2800" b="1" dirty="0" err="1">
                <a:latin typeface="Microsoft JhengHei" panose="020B0604030504040204" pitchFamily="34" charset="-120"/>
                <a:ea typeface="Microsoft JhengHei" panose="020B0604030504040204" pitchFamily="34" charset="-120"/>
                <a:cs typeface="经典标宋简"/>
              </a:rPr>
              <a:t>lahab</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。另外一个</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过来劝架的</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叔叔阿布哈干木（</a:t>
            </a:r>
            <a:r>
              <a:rPr lang="en-US" altLang="zh-CN" sz="2800" b="1" dirty="0" err="1">
                <a:latin typeface="Microsoft JhengHei" panose="020B0604030504040204" pitchFamily="34" charset="-120"/>
                <a:ea typeface="Microsoft JhengHei" panose="020B0604030504040204" pitchFamily="34" charset="-120"/>
                <a:cs typeface="SimSun" panose="02010600030101010101" pitchFamily="2" charset="-122"/>
              </a:rPr>
              <a:t>abu</a:t>
            </a:r>
            <a:r>
              <a:rPr lang="en-US" altLang="zh-CN" sz="2800" b="1" dirty="0">
                <a:latin typeface="Microsoft JhengHei" panose="020B0604030504040204" pitchFamily="34" charset="-120"/>
                <a:ea typeface="Microsoft JhengHei" panose="020B0604030504040204" pitchFamily="34" charset="-120"/>
                <a:cs typeface="SimSun" panose="02010600030101010101" pitchFamily="2" charset="-122"/>
              </a:rPr>
              <a:t> Hakam</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），也被穆斯林杀死。</a:t>
            </a:r>
            <a:endParaRPr lang="en-MY" altLang="zh-CN" sz="2800" b="1" dirty="0">
              <a:latin typeface="Microsoft JhengHei" panose="020B0604030504040204" pitchFamily="34" charset="-120"/>
              <a:ea typeface="Microsoft JhengHei" panose="020B0604030504040204" pitchFamily="34" charset="-120"/>
              <a:cs typeface="SimSun" panose="02010600030101010101" pitchFamily="2" charset="-122"/>
            </a:endParaRPr>
          </a:p>
          <a:p>
            <a:endParaRPr lang="en-MY" altLang="zh-CN" sz="2800" b="1" dirty="0">
              <a:latin typeface="Microsoft JhengHei" panose="020B0604030504040204" pitchFamily="34" charset="-120"/>
              <a:ea typeface="Microsoft JhengHei" panose="020B0604030504040204" pitchFamily="34" charset="-120"/>
              <a:cs typeface="SimSun" panose="02010600030101010101" pitchFamily="2" charset="-122"/>
            </a:endParaRPr>
          </a:p>
          <a:p>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在穆斯林的历史中</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，这</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被视为一场最关键性的战争</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没有甚么事件比这场战争更重要：穆斯林以</a:t>
            </a:r>
            <a:r>
              <a:rPr lang="en-US" altLang="zh-CN" sz="2800" b="1" dirty="0">
                <a:latin typeface="Microsoft JhengHei" panose="020B0604030504040204" pitchFamily="34" charset="-120"/>
                <a:ea typeface="Microsoft JhengHei" panose="020B0604030504040204" pitchFamily="34" charset="-120"/>
                <a:cs typeface="SimSun" panose="02010600030101010101" pitchFamily="2" charset="-122"/>
              </a:rPr>
              <a:t>1</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a:t>
            </a:r>
            <a:r>
              <a:rPr lang="en-US" altLang="zh-CN" sz="2800" b="1" dirty="0">
                <a:latin typeface="Microsoft JhengHei" panose="020B0604030504040204" pitchFamily="34" charset="-120"/>
                <a:ea typeface="Microsoft JhengHei" panose="020B0604030504040204" pitchFamily="34" charset="-120"/>
                <a:cs typeface="SimSun" panose="02010600030101010101" pitchFamily="2" charset="-122"/>
              </a:rPr>
              <a:t>3</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的劣势，战胜了强大的麦加人。对穆罕默德来说，这场战事的其价值真是无可估量；所以当他宣告这是神迹时，他大部分的同伴都毫不犹豫地承认和接受这种说法。</a:t>
            </a:r>
            <a:r>
              <a:rPr lang="zh-CN" altLang="zh-CN" sz="2400" b="1" dirty="0">
                <a:solidFill>
                  <a:srgbClr val="0000FF"/>
                </a:solidFill>
                <a:latin typeface="Microsoft JhengHei" panose="020B0604030504040204" pitchFamily="34" charset="-120"/>
                <a:ea typeface="Microsoft JhengHei" panose="020B0604030504040204" pitchFamily="34" charset="-120"/>
                <a:cs typeface="SimSun" panose="02010600030101010101" pitchFamily="2" charset="-122"/>
              </a:rPr>
              <a:t>（马尔果里，穆罕默德与伊斯兰的兴起，</a:t>
            </a:r>
            <a:r>
              <a:rPr lang="en-US" altLang="zh-CN" sz="2400" b="1" dirty="0">
                <a:solidFill>
                  <a:srgbClr val="0000FF"/>
                </a:solidFill>
                <a:latin typeface="Microsoft JhengHei" panose="020B0604030504040204" pitchFamily="34" charset="-120"/>
                <a:ea typeface="Microsoft JhengHei" panose="020B0604030504040204" pitchFamily="34" charset="-120"/>
                <a:cs typeface="SimSun" panose="02010600030101010101" pitchFamily="2" charset="-122"/>
              </a:rPr>
              <a:t>269</a:t>
            </a:r>
            <a:r>
              <a:rPr lang="zh-CN" altLang="zh-CN" sz="2400" b="1" dirty="0">
                <a:solidFill>
                  <a:srgbClr val="0000FF"/>
                </a:solidFill>
                <a:latin typeface="Microsoft JhengHei" panose="020B0604030504040204" pitchFamily="34" charset="-120"/>
                <a:ea typeface="Microsoft JhengHei" panose="020B0604030504040204" pitchFamily="34" charset="-120"/>
                <a:cs typeface="SimSun" panose="02010600030101010101" pitchFamily="2" charset="-122"/>
              </a:rPr>
              <a:t>页）。</a:t>
            </a:r>
            <a:endParaRPr lang="en-US" altLang="zh-CN" sz="2800" b="1" dirty="0">
              <a:solidFill>
                <a:srgbClr val="0000FF"/>
              </a:solidFill>
              <a:latin typeface="Microsoft JhengHei" panose="020B0604030504040204" pitchFamily="34" charset="-120"/>
              <a:ea typeface="Microsoft JhengHei" panose="020B0604030504040204" pitchFamily="34" charset="-120"/>
              <a:cs typeface="经典标宋简"/>
            </a:endParaRPr>
          </a:p>
        </p:txBody>
      </p:sp>
    </p:spTree>
    <p:extLst>
      <p:ext uri="{BB962C8B-B14F-4D97-AF65-F5344CB8AC3E}">
        <p14:creationId xmlns:p14="http://schemas.microsoft.com/office/powerpoint/2010/main" val="139851029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3539430"/>
          </a:xfrm>
          <a:prstGeom prst="rect">
            <a:avLst/>
          </a:prstGeom>
        </p:spPr>
        <p:txBody>
          <a:bodyPr wrap="square">
            <a:spAutoFit/>
          </a:bodyPr>
          <a:lstStyle/>
          <a:p>
            <a:r>
              <a:rPr lang="zh-CN" altLang="zh-CN" sz="2800" b="1" dirty="0">
                <a:solidFill>
                  <a:srgbClr val="0000FF"/>
                </a:solidFill>
              </a:rPr>
              <a:t>穆罕默德宣称真主派</a:t>
            </a:r>
            <a:r>
              <a:rPr lang="en-US" altLang="zh-CN" sz="2800" b="1" dirty="0">
                <a:solidFill>
                  <a:srgbClr val="0000FF"/>
                </a:solidFill>
              </a:rPr>
              <a:t>3000-5000</a:t>
            </a:r>
            <a:r>
              <a:rPr lang="zh-CN" altLang="zh-CN" sz="2800" b="1" dirty="0">
                <a:solidFill>
                  <a:srgbClr val="0000FF"/>
                </a:solidFill>
              </a:rPr>
              <a:t>天使来协助</a:t>
            </a:r>
            <a:endParaRPr lang="en-MY" altLang="zh-CN" sz="2800" b="1" dirty="0">
              <a:solidFill>
                <a:srgbClr val="0000FF"/>
              </a:solidFill>
            </a:endParaRPr>
          </a:p>
          <a:p>
            <a:endParaRPr lang="zh-CN" altLang="zh-CN" sz="2800" dirty="0">
              <a:solidFill>
                <a:srgbClr val="0000FF"/>
              </a:solidFill>
            </a:endParaRPr>
          </a:p>
          <a:p>
            <a:r>
              <a:rPr lang="zh-CN" altLang="zh-CN" sz="2800" b="1" dirty="0"/>
              <a:t>为了鼓励穆斯林继续刚强，为安拉而战，他就这战事做了一个启示：</a:t>
            </a:r>
            <a:endParaRPr lang="en-US" altLang="zh-CN" sz="2800" b="1" dirty="0"/>
          </a:p>
          <a:p>
            <a:r>
              <a:rPr lang="zh-CN" altLang="zh-CN" sz="2800" b="1" dirty="0">
                <a:solidFill>
                  <a:srgbClr val="008000"/>
                </a:solidFill>
              </a:rPr>
              <a:t>古</a:t>
            </a:r>
            <a:r>
              <a:rPr lang="en-US" altLang="zh-CN" sz="2800" b="1" dirty="0">
                <a:solidFill>
                  <a:srgbClr val="008000"/>
                </a:solidFill>
              </a:rPr>
              <a:t>3</a:t>
            </a:r>
            <a:r>
              <a:rPr lang="zh-CN" altLang="zh-CN" sz="2800" b="1" dirty="0">
                <a:solidFill>
                  <a:srgbClr val="008000"/>
                </a:solidFill>
              </a:rPr>
              <a:t>：</a:t>
            </a:r>
            <a:r>
              <a:rPr lang="en-US" altLang="zh-CN" sz="2800" b="1" dirty="0">
                <a:solidFill>
                  <a:srgbClr val="008000"/>
                </a:solidFill>
              </a:rPr>
              <a:t>123-125</a:t>
            </a:r>
            <a:r>
              <a:rPr lang="zh-CN" altLang="zh-CN" sz="2800" b="1" dirty="0">
                <a:solidFill>
                  <a:srgbClr val="008000"/>
                </a:solidFill>
              </a:rPr>
              <a:t>白德尔之役，你们是无势力的，而真主确已援助了你们。故你们应当敬畏真主，以便你们感谢。当时，你对信士们说：「你们的主降下天神三千来援助你们，还不够吗？不然，如果你们坚忍，并且敬畏，而敌人立刻来攻你们，那末，你们的主，将差使袭击的天神五千来援助你们。」</a:t>
            </a:r>
            <a:endParaRPr lang="zh-CN" altLang="zh-CN" sz="2800" dirty="0">
              <a:solidFill>
                <a:srgbClr val="008000"/>
              </a:solidFill>
            </a:endParaRPr>
          </a:p>
          <a:p>
            <a:endParaRPr lang="zh-CN" altLang="zh-CN" sz="2800" dirty="0">
              <a:latin typeface="SimSun" panose="02010600030101010101" pitchFamily="2" charset="-122"/>
              <a:ea typeface="SimSun" panose="02010600030101010101" pitchFamily="2" charset="-122"/>
              <a:cs typeface="SimSun" panose="02010600030101010101" pitchFamily="2" charset="-122"/>
            </a:endParaRPr>
          </a:p>
        </p:txBody>
      </p:sp>
    </p:spTree>
    <p:extLst>
      <p:ext uri="{BB962C8B-B14F-4D97-AF65-F5344CB8AC3E}">
        <p14:creationId xmlns:p14="http://schemas.microsoft.com/office/powerpoint/2010/main" val="146396357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6986528"/>
          </a:xfrm>
          <a:prstGeom prst="rect">
            <a:avLst/>
          </a:prstGeom>
        </p:spPr>
        <p:txBody>
          <a:bodyPr wrap="square">
            <a:spAutoFit/>
          </a:bodyPr>
          <a:lstStyle/>
          <a:p>
            <a:pPr>
              <a:spcAft>
                <a:spcPts val="0"/>
              </a:spcAft>
            </a:pPr>
            <a:r>
              <a:rPr lang="zh-CN" altLang="zh-CN" sz="2800" b="1" dirty="0">
                <a:solidFill>
                  <a:srgbClr val="FF0000"/>
                </a:solidFill>
                <a:latin typeface="Times New Roman" panose="02020603050405020304" pitchFamily="18" charset="0"/>
                <a:ea typeface="SimHei" panose="02010609060101010101" pitchFamily="49" charset="-122"/>
                <a:cs typeface="经典标宋简"/>
              </a:rPr>
              <a:t>战利品的分配启示： </a:t>
            </a:r>
            <a:endParaRPr lang="zh-CN" altLang="zh-CN" sz="2800" dirty="0">
              <a:solidFill>
                <a:srgbClr val="FF0000"/>
              </a:solidFill>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rPr>
              <a:t>穆罕默德交由萨伊德．伊本．慕德（</a:t>
            </a:r>
            <a:r>
              <a:rPr lang="en-US" altLang="zh-CN" sz="2800" b="1" dirty="0" err="1">
                <a:latin typeface="Times New Roman" panose="02020603050405020304" pitchFamily="18" charset="0"/>
                <a:ea typeface="SimHei" panose="02010609060101010101" pitchFamily="49" charset="-122"/>
              </a:rPr>
              <a:t>Sa'd</a:t>
            </a:r>
            <a:r>
              <a:rPr lang="en-US" altLang="zh-CN" sz="2800" b="1" dirty="0">
                <a:latin typeface="Times New Roman" panose="02020603050405020304" pitchFamily="18" charset="0"/>
                <a:ea typeface="SimHei" panose="02010609060101010101" pitchFamily="49" charset="-122"/>
              </a:rPr>
              <a:t> Ibn </a:t>
            </a:r>
            <a:r>
              <a:rPr lang="en-US" altLang="zh-CN" sz="2800" b="1" dirty="0" err="1">
                <a:latin typeface="Times New Roman" panose="02020603050405020304" pitchFamily="18" charset="0"/>
                <a:ea typeface="SimHei" panose="02010609060101010101" pitchFamily="49" charset="-122"/>
              </a:rPr>
              <a:t>Mua'dh</a:t>
            </a:r>
            <a:r>
              <a:rPr lang="zh-CN" altLang="zh-CN" sz="2800" b="1" dirty="0">
                <a:latin typeface="Times New Roman" panose="02020603050405020304" pitchFamily="18" charset="0"/>
                <a:ea typeface="SimHei" panose="02010609060101010101" pitchFamily="49" charset="-122"/>
              </a:rPr>
              <a:t>）召集同盟军作战。米克达德（</a:t>
            </a:r>
            <a:r>
              <a:rPr lang="en-US" altLang="zh-CN" sz="2800" b="1" dirty="0">
                <a:latin typeface="Times New Roman" panose="02020603050405020304" pitchFamily="18" charset="0"/>
                <a:ea typeface="SimHei" panose="02010609060101010101" pitchFamily="49" charset="-122"/>
              </a:rPr>
              <a:t>Al-</a:t>
            </a:r>
            <a:r>
              <a:rPr lang="en-US" altLang="zh-CN" sz="2800" b="1" dirty="0" err="1">
                <a:latin typeface="Times New Roman" panose="02020603050405020304" pitchFamily="18" charset="0"/>
                <a:ea typeface="SimHei" panose="02010609060101010101" pitchFamily="49" charset="-122"/>
              </a:rPr>
              <a:t>Miqdad</a:t>
            </a:r>
            <a:r>
              <a:rPr lang="en-US" altLang="zh-CN" sz="2800" b="1" dirty="0">
                <a:latin typeface="Times New Roman" panose="02020603050405020304" pitchFamily="18" charset="0"/>
                <a:ea typeface="SimHei" panose="02010609060101010101" pitchFamily="49" charset="-122"/>
              </a:rPr>
              <a:t> bin Al-Aswad</a:t>
            </a:r>
            <a:r>
              <a:rPr lang="zh-CN" altLang="zh-CN" sz="2800" b="1" dirty="0">
                <a:latin typeface="Times New Roman" panose="02020603050405020304" pitchFamily="18" charset="0"/>
                <a:ea typeface="SimHei" panose="02010609060101010101" pitchFamily="49" charset="-122"/>
              </a:rPr>
              <a:t>）对穆罕默德说：</a:t>
            </a:r>
            <a:r>
              <a:rPr lang="zh-CN" altLang="zh-CN" sz="2800" b="1" dirty="0">
                <a:solidFill>
                  <a:srgbClr val="008000"/>
                </a:solidFill>
                <a:latin typeface="Times New Roman" panose="02020603050405020304" pitchFamily="18" charset="0"/>
                <a:ea typeface="SimHei" panose="02010609060101010101" pitchFamily="49" charset="-122"/>
              </a:rPr>
              <a:t>我们浦士（指麦地那加的穆斯林）会与移士（从麦加迁到麦地那的穆斯林）均分掳物，穆罕默德分得五份之一。只管带领我们吧，我们可不会像百姓对摩西说：你和你的主出去争战吧，我们留在这里</a:t>
            </a:r>
            <a:r>
              <a:rPr lang="zh-CN" altLang="zh-CN" sz="2800" b="1" dirty="0">
                <a:latin typeface="Times New Roman" panose="02020603050405020304" pitchFamily="18" charset="0"/>
                <a:ea typeface="SimHei" panose="02010609060101010101" pitchFamily="49" charset="-122"/>
              </a:rPr>
              <a:t>。</a:t>
            </a:r>
            <a:endParaRPr lang="en-US" altLang="zh-CN" sz="2800" b="1" dirty="0">
              <a:latin typeface="Times New Roman" panose="02020603050405020304" pitchFamily="18" charset="0"/>
              <a:ea typeface="SimHei" panose="02010609060101010101" pitchFamily="49" charset="-122"/>
            </a:endParaRPr>
          </a:p>
          <a:p>
            <a:pPr>
              <a:spcAft>
                <a:spcPts val="0"/>
              </a:spcAft>
            </a:pPr>
            <a:endParaRPr lang="en-US" altLang="zh-CN" sz="2800" b="1" dirty="0">
              <a:latin typeface="Times New Roman" panose="02020603050405020304" pitchFamily="18" charset="0"/>
              <a:ea typeface="SimHei" panose="02010609060101010101" pitchFamily="49" charset="-122"/>
            </a:endParaRPr>
          </a:p>
          <a:p>
            <a:pPr>
              <a:spcAft>
                <a:spcPts val="0"/>
              </a:spcAft>
            </a:pPr>
            <a:r>
              <a:rPr lang="zh-CN" altLang="zh-CN" sz="2800" b="1" dirty="0">
                <a:latin typeface="Times New Roman" panose="02020603050405020304" pitchFamily="18" charset="0"/>
                <a:ea typeface="SimHei" panose="02010609060101010101" pitchFamily="49" charset="-122"/>
              </a:rPr>
              <a:t>米克达德这话甚至记录在古兰经〈筵席〉</a:t>
            </a:r>
            <a:r>
              <a:rPr lang="en-US" altLang="zh-CN" sz="2800" b="1" dirty="0">
                <a:latin typeface="Times New Roman" panose="02020603050405020304" pitchFamily="18" charset="0"/>
                <a:ea typeface="SimHei" panose="02010609060101010101" pitchFamily="49" charset="-122"/>
              </a:rPr>
              <a:t>5</a:t>
            </a:r>
            <a:r>
              <a:rPr lang="zh-CN" altLang="zh-CN" sz="2800" b="1" dirty="0">
                <a:latin typeface="Times New Roman" panose="02020603050405020304" pitchFamily="18" charset="0"/>
                <a:ea typeface="SimHei" panose="02010609060101010101" pitchFamily="49" charset="-122"/>
              </a:rPr>
              <a:t>：</a:t>
            </a:r>
            <a:r>
              <a:rPr lang="en-US" altLang="zh-CN" sz="2800" b="1" dirty="0">
                <a:latin typeface="Times New Roman" panose="02020603050405020304" pitchFamily="18" charset="0"/>
                <a:ea typeface="SimHei" panose="02010609060101010101" pitchFamily="49" charset="-122"/>
              </a:rPr>
              <a:t>24</a:t>
            </a:r>
            <a:r>
              <a:rPr lang="zh-CN" altLang="zh-CN" sz="2800" b="1" dirty="0">
                <a:latin typeface="Times New Roman" panose="02020603050405020304" pitchFamily="18" charset="0"/>
                <a:ea typeface="SimHei" panose="02010609060101010101" pitchFamily="49" charset="-122"/>
              </a:rPr>
              <a:t>成为经文启示。白德尔之役死伤无数，战后归家途中，穆罕默德还容许穆斯林杀害俘虏。启程回家时，他杀死那达尔，将临城门时，又杀阿卡巴。</a:t>
            </a:r>
            <a:endParaRPr lang="en-US" altLang="zh-CN" sz="2800" b="1" dirty="0">
              <a:latin typeface="Times New Roman" panose="02020603050405020304" pitchFamily="18" charset="0"/>
              <a:ea typeface="SimHei" panose="02010609060101010101" pitchFamily="49" charset="-122"/>
            </a:endParaRP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t>当萨伊德．伊本．慕德（</a:t>
            </a:r>
            <a:r>
              <a:rPr lang="en-US" altLang="zh-CN" sz="2800" b="1" dirty="0" err="1"/>
              <a:t>Sa‘d</a:t>
            </a:r>
            <a:r>
              <a:rPr lang="en-US" altLang="zh-CN" sz="2800" b="1" dirty="0"/>
              <a:t> Ibn </a:t>
            </a:r>
            <a:r>
              <a:rPr lang="en-US" altLang="zh-CN" sz="2800" b="1" dirty="0" err="1"/>
              <a:t>Mua’dh</a:t>
            </a:r>
            <a:r>
              <a:rPr lang="zh-CN" altLang="zh-CN" sz="2800" b="1" dirty="0"/>
              <a:t>）批评部</a:t>
            </a:r>
            <a:r>
              <a:rPr lang="zh-CN" altLang="en-US" sz="2800" b="1" dirty="0"/>
              <a:t>队</a:t>
            </a:r>
            <a:r>
              <a:rPr lang="zh-CN" altLang="zh-CN" sz="2800" b="1" dirty="0"/>
              <a:t>杀害俘虏时，穆罕默德对他说：</a:t>
            </a:r>
            <a:r>
              <a:rPr lang="en-US" altLang="zh-CN" sz="2800" b="1" dirty="0"/>
              <a:t>“</a:t>
            </a:r>
            <a:r>
              <a:rPr lang="zh-CN" altLang="zh-CN" sz="2800" b="1" dirty="0"/>
              <a:t>你似乎憎恨他们所作的。</a:t>
            </a:r>
            <a:r>
              <a:rPr lang="en-US" altLang="zh-CN" sz="2800" b="1" dirty="0"/>
              <a:t>”</a:t>
            </a:r>
            <a:r>
              <a:rPr lang="zh-CN" altLang="zh-CN" sz="2800" b="1" dirty="0"/>
              <a:t>萨伊德答道：</a:t>
            </a:r>
            <a:r>
              <a:rPr lang="en-US" altLang="zh-CN" sz="2800" b="1" dirty="0"/>
              <a:t>“</a:t>
            </a:r>
            <a:r>
              <a:rPr lang="zh-CN" altLang="zh-CN" sz="2800" b="1" dirty="0"/>
              <a:t>是的，杀害俘虏不是阿拉伯传统。</a:t>
            </a:r>
            <a:r>
              <a:rPr lang="en-US" altLang="zh-CN" sz="2800" b="1" dirty="0"/>
              <a:t>”</a:t>
            </a:r>
            <a:r>
              <a:rPr lang="zh-CN" altLang="zh-CN" sz="2800" b="1" dirty="0"/>
              <a:t>穆罕默德说：</a:t>
            </a:r>
            <a:r>
              <a:rPr lang="en-US" altLang="zh-CN" sz="2800" b="1" dirty="0"/>
              <a:t>“</a:t>
            </a:r>
            <a:r>
              <a:rPr lang="zh-CN" altLang="zh-CN" sz="2800" b="1" dirty="0"/>
              <a:t>但他们是不信道的啊。</a:t>
            </a:r>
            <a:r>
              <a:rPr lang="en-US" altLang="zh-CN" sz="2800" b="1" dirty="0"/>
              <a:t>”</a:t>
            </a:r>
            <a:r>
              <a:rPr lang="zh-CN" altLang="zh-CN" sz="2800" b="1" dirty="0"/>
              <a:t>他说：</a:t>
            </a:r>
            <a:r>
              <a:rPr lang="en-US" altLang="zh-CN" sz="2800" b="1" dirty="0"/>
              <a:t>“</a:t>
            </a:r>
            <a:r>
              <a:rPr lang="zh-CN" altLang="zh-CN" sz="2800" b="1" dirty="0"/>
              <a:t>如果我们跟他们好好谈一下，他们可能会当穆斯林的。</a:t>
            </a:r>
            <a:r>
              <a:rPr lang="en-US" altLang="zh-CN" sz="2800" b="1" dirty="0"/>
              <a:t>”</a:t>
            </a:r>
            <a:r>
              <a:rPr lang="zh-CN" altLang="zh-CN" sz="2800" b="1" dirty="0"/>
              <a:t>然后萨伊德道出其经典名句：</a:t>
            </a:r>
            <a:r>
              <a:rPr lang="en-US" altLang="zh-CN" sz="2800" b="1" dirty="0">
                <a:solidFill>
                  <a:srgbClr val="008000"/>
                </a:solidFill>
              </a:rPr>
              <a:t>“</a:t>
            </a:r>
            <a:r>
              <a:rPr lang="zh-CN" altLang="zh-CN" sz="2800" b="1" dirty="0">
                <a:solidFill>
                  <a:srgbClr val="008000"/>
                </a:solidFill>
              </a:rPr>
              <a:t>但似乎你更喜欢滥杀，不想留他们活命。</a:t>
            </a:r>
            <a:r>
              <a:rPr lang="en-US" altLang="zh-CN" sz="2800" b="1" dirty="0">
                <a:solidFill>
                  <a:srgbClr val="008000"/>
                </a:solidFill>
              </a:rPr>
              <a:t>”</a:t>
            </a:r>
            <a:endParaRPr lang="zh-CN" altLang="zh-CN" sz="2800" dirty="0">
              <a:solidFill>
                <a:srgbClr val="008000"/>
              </a:solidFill>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77320643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r>
              <a:rPr lang="zh-CN" altLang="zh-CN" sz="2800" b="1" dirty="0">
                <a:latin typeface="SimSun" panose="02010600030101010101" pitchFamily="2" charset="-122"/>
                <a:ea typeface="SimHei" panose="02010609060101010101" pitchFamily="49" charset="-122"/>
                <a:cs typeface="SimSun" panose="02010600030101010101" pitchFamily="2" charset="-122"/>
              </a:rPr>
              <a:t>这场战役里最值得一提的事，莫如穆罕默德叔叔阿布．哈卡木</a:t>
            </a:r>
            <a:r>
              <a:rPr lang="en-US" altLang="zh-CN" sz="2800" b="1" dirty="0">
                <a:latin typeface="SimSun" panose="02010600030101010101" pitchFamily="2" charset="-122"/>
                <a:ea typeface="SimHei" panose="02010609060101010101" pitchFamily="49" charset="-122"/>
                <a:cs typeface="SimSun" panose="02010600030101010101" pitchFamily="2" charset="-122"/>
              </a:rPr>
              <a:t>Abu </a:t>
            </a:r>
            <a:r>
              <a:rPr lang="en-US" altLang="zh-CN" sz="2800" b="1" dirty="0" err="1">
                <a:latin typeface="SimSun" panose="02010600030101010101" pitchFamily="2" charset="-122"/>
                <a:ea typeface="SimHei" panose="02010609060101010101" pitchFamily="49" charset="-122"/>
                <a:cs typeface="SimSun" panose="02010600030101010101" pitchFamily="2" charset="-122"/>
              </a:rPr>
              <a:t>Hakam</a:t>
            </a:r>
            <a:r>
              <a:rPr lang="zh-CN" altLang="zh-CN" sz="2800" b="1" dirty="0">
                <a:latin typeface="SimSun" panose="02010600030101010101" pitchFamily="2" charset="-122"/>
                <a:ea typeface="SimHei" panose="02010609060101010101" pitchFamily="49" charset="-122"/>
                <a:cs typeface="SimSun" panose="02010600030101010101" pitchFamily="2" charset="-122"/>
              </a:rPr>
              <a:t>的死；他的名字为智者，因为他一直不信穆罕默德的蒙召，穆斯林却称</a:t>
            </a:r>
            <a:r>
              <a:rPr lang="zh-CN" altLang="en-US" sz="2800" b="1" dirty="0">
                <a:latin typeface="SimSun" panose="02010600030101010101" pitchFamily="2" charset="-122"/>
                <a:ea typeface="SimHei" panose="02010609060101010101" pitchFamily="49" charset="-122"/>
                <a:cs typeface="SimSun" panose="02010600030101010101" pitchFamily="2" charset="-122"/>
              </a:rPr>
              <a:t>他</a:t>
            </a:r>
            <a:r>
              <a:rPr lang="zh-CN" altLang="zh-CN" sz="2800" b="1" dirty="0">
                <a:latin typeface="SimSun" panose="02010600030101010101" pitchFamily="2" charset="-122"/>
                <a:ea typeface="SimHei" panose="02010609060101010101" pitchFamily="49" charset="-122"/>
                <a:cs typeface="SimSun" panose="02010600030101010101" pitchFamily="2" charset="-122"/>
              </a:rPr>
              <a:t>为阿布．哲海里（即无知之人）。其实哈卡木</a:t>
            </a:r>
            <a:r>
              <a:rPr lang="en-US" altLang="zh-CN" sz="2800" b="1" dirty="0">
                <a:latin typeface="SimSun" panose="02010600030101010101" pitchFamily="2" charset="-122"/>
                <a:ea typeface="SimHei" panose="02010609060101010101" pitchFamily="49" charset="-122"/>
                <a:cs typeface="SimSun" panose="02010600030101010101" pitchFamily="2" charset="-122"/>
              </a:rPr>
              <a:t>Abu </a:t>
            </a:r>
            <a:r>
              <a:rPr lang="en-US" altLang="zh-CN" sz="2800" b="1" dirty="0" err="1">
                <a:latin typeface="SimSun" panose="02010600030101010101" pitchFamily="2" charset="-122"/>
                <a:ea typeface="SimHei" panose="02010609060101010101" pitchFamily="49" charset="-122"/>
                <a:cs typeface="SimSun" panose="02010600030101010101" pitchFamily="2" charset="-122"/>
              </a:rPr>
              <a:t>Hakam</a:t>
            </a:r>
            <a:r>
              <a:rPr lang="zh-CN" altLang="zh-CN" sz="2800" b="1" dirty="0">
                <a:latin typeface="SimSun" panose="02010600030101010101" pitchFamily="2" charset="-122"/>
                <a:ea typeface="SimHei" panose="02010609060101010101" pitchFamily="49" charset="-122"/>
                <a:cs typeface="SimSun" panose="02010600030101010101" pitchFamily="2" charset="-122"/>
              </a:rPr>
              <a:t>随军过来是要劝导穆罕默德的，甚至在战争里，有机会杀穆罕默德，阿布哈卡木却没有下手，他说：</a:t>
            </a:r>
            <a:r>
              <a:rPr lang="en-US" altLang="zh-CN" sz="2800" b="1" dirty="0">
                <a:latin typeface="SimSun" panose="02010600030101010101" pitchFamily="2" charset="-122"/>
                <a:ea typeface="SimHei" panose="02010609060101010101" pitchFamily="49" charset="-122"/>
                <a:cs typeface="SimSun" panose="02010600030101010101" pitchFamily="2" charset="-122"/>
              </a:rPr>
              <a:t>“</a:t>
            </a:r>
            <a:r>
              <a:rPr lang="zh-CN" altLang="zh-CN" sz="2800" b="1" dirty="0">
                <a:latin typeface="SimSun" panose="02010600030101010101" pitchFamily="2" charset="-122"/>
                <a:ea typeface="SimHei" panose="02010609060101010101" pitchFamily="49" charset="-122"/>
                <a:cs typeface="SimSun" panose="02010600030101010101" pitchFamily="2" charset="-122"/>
              </a:rPr>
              <a:t>这是我侄儿，我兄弟阿布都拉之子，我怎么能下手呢？至于穆罕默德及其跟从者的立场，则完全相反，</a:t>
            </a:r>
            <a:r>
              <a:rPr lang="en-US" altLang="zh-CN" sz="2800" b="1" dirty="0">
                <a:latin typeface="SimSun" panose="02010600030101010101" pitchFamily="2" charset="-122"/>
                <a:ea typeface="SimHei" panose="02010609060101010101" pitchFamily="49" charset="-122"/>
                <a:cs typeface="SimSun" panose="02010600030101010101" pitchFamily="2" charset="-122"/>
              </a:rPr>
              <a:t>Muhammad bin </a:t>
            </a:r>
            <a:r>
              <a:rPr lang="en-US" altLang="zh-CN" sz="2800" b="1" dirty="0" err="1">
                <a:latin typeface="SimSun" panose="02010600030101010101" pitchFamily="2" charset="-122"/>
                <a:ea typeface="SimHei" panose="02010609060101010101" pitchFamily="49" charset="-122"/>
                <a:cs typeface="SimSun" panose="02010600030101010101" pitchFamily="2" charset="-122"/>
              </a:rPr>
              <a:t>Abd</a:t>
            </a:r>
            <a:r>
              <a:rPr lang="en-US" altLang="zh-CN" sz="2800" b="1" dirty="0">
                <a:latin typeface="SimSun" panose="02010600030101010101" pitchFamily="2" charset="-122"/>
                <a:ea typeface="SimHei" panose="02010609060101010101" pitchFamily="49" charset="-122"/>
                <a:cs typeface="SimSun" panose="02010600030101010101" pitchFamily="2" charset="-122"/>
              </a:rPr>
              <a:t> Al-</a:t>
            </a:r>
            <a:r>
              <a:rPr lang="en-US" altLang="zh-CN" sz="2800" b="1" dirty="0" err="1">
                <a:latin typeface="SimSun" panose="02010600030101010101" pitchFamily="2" charset="-122"/>
                <a:ea typeface="SimHei" panose="02010609060101010101" pitchFamily="49" charset="-122"/>
                <a:cs typeface="SimSun" panose="02010600030101010101" pitchFamily="2" charset="-122"/>
              </a:rPr>
              <a:t>Wahab</a:t>
            </a:r>
            <a:r>
              <a:rPr lang="zh-CN" altLang="zh-CN" sz="2800" b="1" dirty="0">
                <a:latin typeface="SimSun" panose="02010600030101010101" pitchFamily="2" charset="-122"/>
                <a:ea typeface="SimHei" panose="02010609060101010101" pitchFamily="49" charset="-122"/>
                <a:cs typeface="SimSun" panose="02010600030101010101" pitchFamily="2" charset="-122"/>
              </a:rPr>
              <a:t>在著作里说：</a:t>
            </a:r>
            <a:endParaRPr lang="en-US" altLang="zh-CN" sz="2800" b="1" dirty="0">
              <a:latin typeface="SimSun" panose="02010600030101010101" pitchFamily="2" charset="-122"/>
              <a:ea typeface="SimHei" panose="02010609060101010101" pitchFamily="49" charset="-122"/>
              <a:cs typeface="SimSun" panose="02010600030101010101" pitchFamily="2" charset="-122"/>
            </a:endParaRPr>
          </a:p>
          <a:p>
            <a:endParaRPr lang="en-US" altLang="zh-CN" sz="2800" b="1" dirty="0">
              <a:latin typeface="SimSun" panose="02010600030101010101" pitchFamily="2" charset="-122"/>
              <a:ea typeface="SimHei" panose="02010609060101010101" pitchFamily="49" charset="-122"/>
              <a:cs typeface="SimSun" panose="02010600030101010101" pitchFamily="2" charset="-122"/>
            </a:endParaRPr>
          </a:p>
          <a:p>
            <a:r>
              <a:rPr lang="zh-CN" altLang="zh-CN" sz="2800" b="1" dirty="0"/>
              <a:t>『战事冷却下来，敌人都散了以后，安拉使者说：</a:t>
            </a:r>
            <a:r>
              <a:rPr lang="en-US" altLang="zh-CN" sz="2800" b="1" dirty="0"/>
              <a:t>“</a:t>
            </a:r>
            <a:r>
              <a:rPr lang="zh-CN" altLang="zh-CN" sz="2800" b="1" dirty="0"/>
              <a:t>谁知道阿布．哲海里（</a:t>
            </a:r>
            <a:r>
              <a:rPr lang="en-US" altLang="zh-CN" sz="2800" b="1" dirty="0" err="1"/>
              <a:t>abu</a:t>
            </a:r>
            <a:r>
              <a:rPr lang="en-US" altLang="zh-CN" sz="2800" b="1" dirty="0"/>
              <a:t> </a:t>
            </a:r>
            <a:r>
              <a:rPr lang="en-US" altLang="zh-CN" sz="2800" b="1" dirty="0" err="1"/>
              <a:t>Jahl</a:t>
            </a:r>
            <a:r>
              <a:rPr lang="zh-CN" altLang="zh-CN" sz="2800" b="1" dirty="0"/>
              <a:t>）</a:t>
            </a:r>
            <a:r>
              <a:rPr lang="en-US" altLang="zh-CN" sz="2800" b="1" dirty="0"/>
              <a:t>,</a:t>
            </a:r>
            <a:r>
              <a:rPr lang="zh-CN" altLang="zh-CN" sz="2800" b="1" dirty="0"/>
              <a:t>（叔叔阿布哈卡木</a:t>
            </a:r>
            <a:r>
              <a:rPr lang="en-US" altLang="zh-CN" sz="2800" b="1" dirty="0" err="1"/>
              <a:t>abu</a:t>
            </a:r>
            <a:r>
              <a:rPr lang="en-US" altLang="zh-CN" sz="2800" b="1" dirty="0"/>
              <a:t> </a:t>
            </a:r>
            <a:r>
              <a:rPr lang="en-US" altLang="zh-CN" sz="2800" b="1" dirty="0" err="1"/>
              <a:t>Hakam</a:t>
            </a:r>
            <a:r>
              <a:rPr lang="zh-CN" altLang="zh-CN" sz="2800" b="1" dirty="0"/>
              <a:t>）的下落？</a:t>
            </a:r>
            <a:r>
              <a:rPr lang="en-US" altLang="zh-CN" sz="2800" b="1" dirty="0"/>
              <a:t>”</a:t>
            </a:r>
            <a:r>
              <a:rPr lang="zh-CN" altLang="zh-CN" sz="2800" b="1" dirty="0"/>
              <a:t>同盟军领队伊本．慕德出去看，发现他在战俘里且受了伤，但他与阿法拉之子奥夫（</a:t>
            </a:r>
            <a:r>
              <a:rPr lang="en-US" altLang="zh-CN" sz="2800" b="1" dirty="0" err="1"/>
              <a:t>Awfa</a:t>
            </a:r>
            <a:r>
              <a:rPr lang="en-US" altLang="zh-CN" sz="2800" b="1" dirty="0"/>
              <a:t> bin </a:t>
            </a:r>
            <a:r>
              <a:rPr lang="en-US" altLang="zh-CN" sz="2800" b="1" dirty="0" err="1"/>
              <a:t>Afra</a:t>
            </a:r>
            <a:r>
              <a:rPr lang="en-US" altLang="zh-CN" sz="2800" b="1" dirty="0"/>
              <a:t>'</a:t>
            </a:r>
            <a:r>
              <a:rPr lang="zh-CN" altLang="zh-CN" sz="2800" b="1" dirty="0"/>
              <a:t>）一起打他，说：</a:t>
            </a:r>
            <a:r>
              <a:rPr lang="en-US" altLang="zh-CN" sz="2800" b="1" dirty="0"/>
              <a:t>“</a:t>
            </a:r>
            <a:r>
              <a:rPr lang="zh-CN" altLang="zh-CN" sz="2800" b="1" dirty="0"/>
              <a:t>现在谁吃败仗了？</a:t>
            </a:r>
            <a:r>
              <a:rPr lang="en-US" altLang="zh-CN" sz="2800" b="1" dirty="0"/>
              <a:t>”</a:t>
            </a:r>
            <a:r>
              <a:rPr lang="zh-CN" altLang="zh-CN" sz="2800" b="1" dirty="0"/>
              <a:t>没待他回答，伊本．慕德就用剑把他给砍头。然后去告诉穆罕默德，他把阿布哈卡木给杀了。穆罕默德说：</a:t>
            </a:r>
            <a:r>
              <a:rPr lang="en-US" altLang="zh-CN" sz="2800" b="1" dirty="0"/>
              <a:t>“</a:t>
            </a:r>
            <a:r>
              <a:rPr lang="zh-CN" altLang="zh-CN" sz="2800" b="1" dirty="0"/>
              <a:t>让我去看看他。</a:t>
            </a:r>
            <a:r>
              <a:rPr lang="en-US" altLang="zh-CN" sz="2800" b="1" dirty="0"/>
              <a:t>”</a:t>
            </a:r>
            <a:r>
              <a:rPr lang="zh-CN" altLang="zh-CN" sz="2800" b="1" dirty="0"/>
              <a:t>穆罕默德看见叔叔的尸首，就啐他口水说：</a:t>
            </a:r>
            <a:r>
              <a:rPr lang="en-US" altLang="zh-CN" sz="2800" b="1" dirty="0"/>
              <a:t>“</a:t>
            </a:r>
            <a:r>
              <a:rPr lang="zh-CN" altLang="zh-CN" sz="2800" b="1" dirty="0"/>
              <a:t>一国的法老终于死了。</a:t>
            </a:r>
            <a:r>
              <a:rPr lang="en-US" altLang="zh-CN" sz="2400" b="1" dirty="0">
                <a:solidFill>
                  <a:srgbClr val="0000FF"/>
                </a:solidFill>
              </a:rPr>
              <a:t>Imam Muhammad bin </a:t>
            </a:r>
            <a:r>
              <a:rPr lang="en-US" altLang="zh-CN" sz="2400" b="1" dirty="0" err="1">
                <a:solidFill>
                  <a:srgbClr val="0000FF"/>
                </a:solidFill>
              </a:rPr>
              <a:t>Abd</a:t>
            </a:r>
            <a:r>
              <a:rPr lang="en-US" altLang="zh-CN" sz="2400" b="1" dirty="0">
                <a:solidFill>
                  <a:srgbClr val="0000FF"/>
                </a:solidFill>
              </a:rPr>
              <a:t> Al-</a:t>
            </a:r>
            <a:r>
              <a:rPr lang="en-US" altLang="zh-CN" sz="2400" b="1" dirty="0" err="1">
                <a:solidFill>
                  <a:srgbClr val="0000FF"/>
                </a:solidFill>
              </a:rPr>
              <a:t>Wahab</a:t>
            </a:r>
            <a:r>
              <a:rPr lang="zh-CN" altLang="zh-CN" sz="2400" b="1" dirty="0">
                <a:solidFill>
                  <a:srgbClr val="0000FF"/>
                </a:solidFill>
              </a:rPr>
              <a:t>，</a:t>
            </a:r>
            <a:r>
              <a:rPr lang="en-US" altLang="zh-CN" sz="2400" b="1" i="1" dirty="0">
                <a:solidFill>
                  <a:srgbClr val="0000FF"/>
                </a:solidFill>
              </a:rPr>
              <a:t>The Brief of the Life of the Messenger</a:t>
            </a:r>
            <a:r>
              <a:rPr lang="zh-CN" altLang="zh-CN" sz="2400" b="1" dirty="0">
                <a:solidFill>
                  <a:srgbClr val="0000FF"/>
                </a:solidFill>
              </a:rPr>
              <a:t>（沙地阿拉伯出版），</a:t>
            </a:r>
            <a:r>
              <a:rPr lang="en-US" altLang="zh-CN" sz="2400" b="1" dirty="0">
                <a:solidFill>
                  <a:srgbClr val="0000FF"/>
                </a:solidFill>
              </a:rPr>
              <a:t>91</a:t>
            </a:r>
            <a:r>
              <a:rPr lang="zh-CN" altLang="zh-CN" sz="2400" b="1" dirty="0">
                <a:solidFill>
                  <a:srgbClr val="0000FF"/>
                </a:solidFill>
              </a:rPr>
              <a:t>页</a:t>
            </a:r>
            <a:r>
              <a:rPr lang="en-US" altLang="zh-CN" sz="2400" b="1" dirty="0">
                <a:solidFill>
                  <a:srgbClr val="0000FF"/>
                </a:solidFill>
              </a:rPr>
              <a:t>”</a:t>
            </a:r>
            <a:r>
              <a:rPr lang="zh-CN" altLang="zh-CN" sz="2800" b="1" dirty="0">
                <a:solidFill>
                  <a:srgbClr val="0000FF"/>
                </a:solidFill>
              </a:rPr>
              <a:t>。</a:t>
            </a:r>
            <a:endParaRPr lang="zh-CN" altLang="zh-CN" sz="2800" dirty="0">
              <a:solidFill>
                <a:srgbClr val="0000FF"/>
              </a:solidFill>
              <a:latin typeface="SimSun" panose="02010600030101010101" pitchFamily="2" charset="-122"/>
              <a:ea typeface="SimSun" panose="02010600030101010101" pitchFamily="2" charset="-122"/>
              <a:cs typeface="SimSun" panose="02010600030101010101" pitchFamily="2" charset="-122"/>
            </a:endParaRPr>
          </a:p>
        </p:txBody>
      </p:sp>
    </p:spTree>
    <p:extLst>
      <p:ext uri="{BB962C8B-B14F-4D97-AF65-F5344CB8AC3E}">
        <p14:creationId xmlns:p14="http://schemas.microsoft.com/office/powerpoint/2010/main" val="29960806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15800" cy="5693866"/>
          </a:xfrm>
          <a:prstGeom prst="rect">
            <a:avLst/>
          </a:prstGeom>
        </p:spPr>
        <p:txBody>
          <a:bodyPr wrap="square">
            <a:spAutoFit/>
          </a:bodyPr>
          <a:lstStyle/>
          <a:p>
            <a:pPr>
              <a:spcAft>
                <a:spcPts val="0"/>
              </a:spcAft>
            </a:pPr>
            <a:r>
              <a:rPr lang="zh-CN" altLang="zh-CN" sz="2800" b="1" dirty="0">
                <a:solidFill>
                  <a:srgbClr val="000099"/>
                </a:solidFill>
                <a:latin typeface="Times New Roman" panose="02020603050405020304" pitchFamily="18" charset="0"/>
                <a:ea typeface="SimHei" panose="02010609060101010101" pitchFamily="49" charset="-122"/>
                <a:cs typeface="经典标宋简"/>
              </a:rPr>
              <a:t>成功逃往麦地拿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穆罕默德有聪明，有谋略的逃亡，使麦加人陷入迷误，在麦加前往麦地那的官道上追赶，无法寻见穆罕默德。穆罕默德</a:t>
            </a:r>
            <a:r>
              <a:rPr lang="zh-CN" altLang="en-US" sz="2800" b="1" dirty="0">
                <a:latin typeface="Times New Roman" panose="02020603050405020304" pitchFamily="18" charset="0"/>
                <a:ea typeface="SimHei" panose="02010609060101010101" pitchFamily="49" charset="-122"/>
                <a:cs typeface="经典标宋简"/>
              </a:rPr>
              <a:t>走山路，</a:t>
            </a:r>
            <a:r>
              <a:rPr lang="zh-CN" altLang="zh-CN" sz="2800" b="1" dirty="0">
                <a:latin typeface="Times New Roman" panose="02020603050405020304" pitchFamily="18" charset="0"/>
                <a:ea typeface="SimHei" panose="02010609060101010101" pitchFamily="49" charset="-122"/>
                <a:cs typeface="经典标宋简"/>
              </a:rPr>
              <a:t>连夜翻山越岭赶路，走了</a:t>
            </a:r>
            <a:r>
              <a:rPr lang="en-US" altLang="zh-CN" sz="2800" b="1" dirty="0">
                <a:latin typeface="Times New Roman" panose="02020603050405020304" pitchFamily="18" charset="0"/>
                <a:ea typeface="SimHei" panose="02010609060101010101" pitchFamily="49" charset="-122"/>
                <a:cs typeface="经典标宋简"/>
              </a:rPr>
              <a:t>8</a:t>
            </a:r>
            <a:r>
              <a:rPr lang="zh-CN" altLang="zh-CN" sz="2800" b="1" dirty="0">
                <a:latin typeface="Times New Roman" panose="02020603050405020304" pitchFamily="18" charset="0"/>
                <a:ea typeface="SimHei" panose="02010609060101010101" pitchFamily="49" charset="-122"/>
                <a:cs typeface="经典标宋简"/>
              </a:rPr>
              <a:t>天，成功的逃到麦地那。迁移过来麦加的穆斯林，当时大概有</a:t>
            </a:r>
            <a:r>
              <a:rPr lang="en-US" altLang="zh-CN" sz="2800" b="1" dirty="0">
                <a:latin typeface="Times New Roman" panose="02020603050405020304" pitchFamily="18" charset="0"/>
                <a:ea typeface="SimHei" panose="02010609060101010101" pitchFamily="49" charset="-122"/>
                <a:cs typeface="经典标宋简"/>
              </a:rPr>
              <a:t>80-90</a:t>
            </a:r>
            <a:r>
              <a:rPr lang="zh-CN" altLang="zh-CN" sz="2800" b="1" dirty="0">
                <a:latin typeface="Times New Roman" panose="02020603050405020304" pitchFamily="18" charset="0"/>
                <a:ea typeface="SimHei" panose="02010609060101010101" pitchFamily="49" charset="-122"/>
                <a:cs typeface="经典标宋简"/>
              </a:rPr>
              <a:t>人，加上麦地的民众，大家已经在等待他的来到。他要求立刻给他建一间住的房子和一间清真寺。他一到麦地那，势力就大大的加增，绝大部份的麦地拿族人都支持他，期待着启动他们的神权统治。</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dirty="0">
                <a:latin typeface="SimHei" panose="02010609060101010101" pitchFamily="49" charset="-122"/>
                <a:ea typeface="SimSun" panose="02010600030101010101" pitchFamily="2" charset="-122"/>
                <a:cs typeface="经典标宋简"/>
              </a:rPr>
              <a:t>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solidFill>
                  <a:srgbClr val="000099"/>
                </a:solidFill>
                <a:latin typeface="Times New Roman" panose="02020603050405020304" pitchFamily="18" charset="0"/>
                <a:ea typeface="SimHei" panose="02010609060101010101" pitchFamily="49" charset="-122"/>
                <a:cs typeface="经典标宋简"/>
              </a:rPr>
              <a:t>迁都麦地拿：</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穆罕默德从麦加迁移至麦地那的那年为公元</a:t>
            </a:r>
            <a:r>
              <a:rPr lang="en-US" altLang="zh-CN" sz="2800" b="1" dirty="0">
                <a:latin typeface="Times New Roman" panose="02020603050405020304" pitchFamily="18" charset="0"/>
                <a:ea typeface="SimHei" panose="02010609060101010101" pitchFamily="49" charset="-122"/>
                <a:cs typeface="经典标宋简"/>
              </a:rPr>
              <a:t>622</a:t>
            </a:r>
            <a:r>
              <a:rPr lang="zh-CN" altLang="zh-CN" sz="2800" b="1" dirty="0">
                <a:latin typeface="Times New Roman" panose="02020603050405020304" pitchFamily="18" charset="0"/>
                <a:ea typeface="SimHei" panose="02010609060101010101" pitchFamily="49" charset="-122"/>
                <a:cs typeface="经典标宋简"/>
              </a:rPr>
              <a:t>年。穆斯林大概用了一年的时间，来进行迁移麦地那的工作。好些穆斯林是先过来麦地那看看，穆罕默德自己也是在紧迫的时间下逃离麦加，有妻儿的穆斯林</a:t>
            </a:r>
            <a:r>
              <a:rPr lang="zh-CN" altLang="en-US" sz="2800" b="1" dirty="0">
                <a:latin typeface="Times New Roman" panose="02020603050405020304" pitchFamily="18" charset="0"/>
                <a:ea typeface="SimHei" panose="02010609060101010101" pitchFamily="49" charset="-122"/>
                <a:cs typeface="经典标宋简"/>
              </a:rPr>
              <a:t>，</a:t>
            </a:r>
            <a:r>
              <a:rPr lang="zh-CN" altLang="zh-CN" sz="2800" b="1" dirty="0">
                <a:latin typeface="Times New Roman" panose="02020603050405020304" pitchFamily="18" charset="0"/>
                <a:ea typeface="SimHei" panose="02010609060101010101" pitchFamily="49" charset="-122"/>
                <a:cs typeface="经典标宋简"/>
              </a:rPr>
              <a:t>都还没有把</a:t>
            </a:r>
            <a:r>
              <a:rPr lang="zh-CN" altLang="en-US" sz="2800" b="1" dirty="0">
                <a:latin typeface="Times New Roman" panose="02020603050405020304" pitchFamily="18" charset="0"/>
                <a:ea typeface="SimHei" panose="02010609060101010101" pitchFamily="49" charset="-122"/>
                <a:cs typeface="经典标宋简"/>
              </a:rPr>
              <a:t>家人</a:t>
            </a:r>
            <a:r>
              <a:rPr lang="zh-CN" altLang="zh-CN" sz="2800" b="1" dirty="0">
                <a:latin typeface="Times New Roman" panose="02020603050405020304" pitchFamily="18" charset="0"/>
                <a:ea typeface="SimHei" panose="02010609060101010101" pitchFamily="49" charset="-122"/>
                <a:cs typeface="经典标宋简"/>
              </a:rPr>
              <a:t>迁移过来。由于麦地那人忠实的守约定，穆斯林才有了信心落下脚。</a:t>
            </a:r>
            <a:endParaRPr lang="zh-CN" altLang="zh-CN"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20458662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6555641"/>
          </a:xfrm>
          <a:prstGeom prst="rect">
            <a:avLst/>
          </a:prstGeom>
        </p:spPr>
        <p:txBody>
          <a:bodyPr wrap="square">
            <a:spAutoFit/>
          </a:bodyPr>
          <a:lstStyle/>
          <a:p>
            <a:r>
              <a:rPr lang="zh-CN" altLang="zh-CN" sz="2800" b="1" dirty="0"/>
              <a:t>巴达之战以后，穆罕默德修改了礼拜的朝向，从耶路撒冷改去麦加。</a:t>
            </a:r>
            <a:endParaRPr lang="en-US" altLang="zh-CN" sz="2800" b="1" dirty="0"/>
          </a:p>
          <a:p>
            <a:r>
              <a:rPr lang="zh-CN" altLang="zh-CN" sz="2800" b="1" dirty="0"/>
              <a:t>那次战役的俘虏里，有阿</a:t>
            </a:r>
            <a:r>
              <a:rPr lang="zh-CN" altLang="en-US" sz="2800" b="1" dirty="0"/>
              <a:t>都</a:t>
            </a:r>
            <a:r>
              <a:rPr lang="zh-CN" altLang="zh-CN" sz="2800" b="1" dirty="0"/>
              <a:t>德．阿拉曼（</a:t>
            </a:r>
            <a:r>
              <a:rPr lang="en-US" altLang="zh-CN" sz="2800" b="1" dirty="0" err="1"/>
              <a:t>Abd</a:t>
            </a:r>
            <a:r>
              <a:rPr lang="en-US" altLang="zh-CN" sz="2800" b="1" dirty="0"/>
              <a:t> Al-Rahman bin </a:t>
            </a:r>
            <a:r>
              <a:rPr lang="en-US" altLang="zh-CN" sz="2800" b="1" dirty="0" err="1"/>
              <a:t>Awf</a:t>
            </a:r>
            <a:r>
              <a:rPr lang="zh-CN" altLang="zh-CN" sz="2800" b="1" dirty="0"/>
              <a:t>），乌玛雅（</a:t>
            </a:r>
            <a:r>
              <a:rPr lang="en-US" altLang="zh-CN" sz="2800" b="1" dirty="0" err="1"/>
              <a:t>Umayya</a:t>
            </a:r>
            <a:r>
              <a:rPr lang="en-US" altLang="zh-CN" sz="2800" b="1" dirty="0"/>
              <a:t> bin </a:t>
            </a:r>
            <a:r>
              <a:rPr lang="en-US" altLang="zh-CN" sz="2800" b="1" dirty="0" err="1"/>
              <a:t>Khalaf</a:t>
            </a:r>
            <a:r>
              <a:rPr lang="zh-CN" altLang="zh-CN" sz="2800" b="1" dirty="0"/>
              <a:t>）和他的儿子阿里（</a:t>
            </a:r>
            <a:r>
              <a:rPr lang="en-US" altLang="zh-CN" sz="2800" b="1" dirty="0"/>
              <a:t>Ali</a:t>
            </a:r>
            <a:r>
              <a:rPr lang="zh-CN" altLang="zh-CN" sz="2800" b="1" dirty="0"/>
              <a:t>）；战争后，乌玛雅的家奴巴拉（</a:t>
            </a:r>
            <a:r>
              <a:rPr lang="en-US" altLang="zh-CN" sz="2800" b="1" dirty="0" err="1"/>
              <a:t>Balal</a:t>
            </a:r>
            <a:r>
              <a:rPr lang="zh-CN" altLang="zh-CN" sz="2800" b="1" dirty="0"/>
              <a:t>）在俘虏里看见他从前的主人。从前巴拉在麦加跟随穆罕默德的时候，被主人乌玛雅责打他，却没有杀他；后来这二人成为战俘，巴拉却坚持要用剑刺死</a:t>
            </a:r>
            <a:r>
              <a:rPr lang="zh-CN" altLang="en-US" sz="2800" b="1" dirty="0"/>
              <a:t>他的前主人</a:t>
            </a:r>
            <a:r>
              <a:rPr lang="zh-CN" altLang="zh-CN" sz="2800" b="1" dirty="0"/>
              <a:t>，尽管父子二人请求他饶命。</a:t>
            </a:r>
            <a:endParaRPr lang="en-US" altLang="zh-CN" sz="2800" b="1" dirty="0"/>
          </a:p>
          <a:p>
            <a:endParaRPr lang="en-US" altLang="zh-CN" sz="2800" b="1" dirty="0"/>
          </a:p>
          <a:p>
            <a:r>
              <a:rPr lang="zh-CN" altLang="zh-CN" sz="2800" b="1" dirty="0"/>
              <a:t>穆斯林学者把这样的</a:t>
            </a:r>
            <a:r>
              <a:rPr lang="zh-CN" altLang="en-US" sz="2800" b="1" dirty="0"/>
              <a:t>战争</a:t>
            </a:r>
            <a:r>
              <a:rPr lang="zh-CN" altLang="zh-CN" sz="2800" b="1" dirty="0"/>
              <a:t>称为</a:t>
            </a:r>
            <a:r>
              <a:rPr lang="zh-CN" altLang="en-US" sz="2800" b="1" dirty="0"/>
              <a:t>圣战</a:t>
            </a:r>
            <a:r>
              <a:rPr lang="zh-CN" altLang="zh-CN" sz="2800" b="1" dirty="0"/>
              <a:t>征服。若仔细分柝白德尔之役，就</a:t>
            </a:r>
            <a:r>
              <a:rPr lang="zh-CN" altLang="en-US" sz="2800" b="1" dirty="0"/>
              <a:t>发现</a:t>
            </a:r>
            <a:r>
              <a:rPr lang="zh-CN" altLang="zh-CN" sz="2800" b="1" dirty="0"/>
              <a:t>穆罕默德当初的原意，是想掠夺富有的骆驼商队。最重要的问题是，上帝先知的召命，怎会依靠偷窃，掠夺来巩固的？</a:t>
            </a:r>
            <a:endParaRPr lang="en-MY" altLang="zh-CN" sz="2800" b="1" dirty="0"/>
          </a:p>
          <a:p>
            <a:endParaRPr lang="en-MY" altLang="zh-CN" sz="2800" b="1" dirty="0"/>
          </a:p>
          <a:p>
            <a:r>
              <a:rPr lang="zh-CN" altLang="zh-CN" sz="2800" b="1" dirty="0"/>
              <a:t>很不幸，许多穆斯林效法了他们宗教创始人的榜样，所以伊斯兰世界</a:t>
            </a:r>
            <a:r>
              <a:rPr lang="zh-CN" altLang="en-US" sz="2800" b="1" dirty="0"/>
              <a:t>，</a:t>
            </a:r>
            <a:r>
              <a:rPr lang="zh-CN" altLang="zh-CN" sz="2800" b="1" dirty="0"/>
              <a:t>充斥着杀戮与欺压。如果需要，领袖可以随便下个教令，杀害异教徒，基督徒和犹太人，</a:t>
            </a:r>
            <a:r>
              <a:rPr lang="zh-CN" altLang="en-US" sz="2800" b="1" dirty="0"/>
              <a:t>身处</a:t>
            </a:r>
            <a:r>
              <a:rPr lang="zh-CN" altLang="zh-CN" sz="2800" b="1" dirty="0"/>
              <a:t>在一些鼓吹建立伊斯兰国的极端穆斯林地区，</a:t>
            </a:r>
            <a:r>
              <a:rPr lang="zh-CN" altLang="en-US" sz="2800" b="1" dirty="0"/>
              <a:t>极端的穆斯林都会对异教徒进行掠夺和杀戮。</a:t>
            </a:r>
            <a:endParaRPr lang="zh-CN" altLang="en-US" sz="2800" dirty="0"/>
          </a:p>
        </p:txBody>
      </p:sp>
    </p:spTree>
    <p:extLst>
      <p:ext uri="{BB962C8B-B14F-4D97-AF65-F5344CB8AC3E}">
        <p14:creationId xmlns:p14="http://schemas.microsoft.com/office/powerpoint/2010/main" val="2689336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r>
              <a:rPr lang="zh-CN" altLang="zh-CN" sz="2800" b="1" dirty="0">
                <a:latin typeface="SimSun" panose="02010600030101010101" pitchFamily="2" charset="-122"/>
                <a:ea typeface="SimHei" panose="02010609060101010101" pitchFamily="49" charset="-122"/>
                <a:cs typeface="SimSun" panose="02010600030101010101" pitchFamily="2" charset="-122"/>
              </a:rPr>
              <a:t>面对可被质疑的情况，穆罕默德又领受他的主之启示，为他所作的进行辩护：</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古兰经〈努哈〉</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71</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26</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我的主啊！求你不要留一个不信道者在地上。</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古兰经〈穆罕默德〉</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47</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4</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你们在战场上遇到不信道者的时候，应当斩杀他们，你们既战胜他们，就应当俘虏他们；以后或释放他们，或准他们赎身，直到战争放下他的重担。</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latin typeface="SimSun" panose="02010600030101010101" pitchFamily="2" charset="-122"/>
                <a:ea typeface="SimHei" panose="02010609060101010101" pitchFamily="49" charset="-122"/>
                <a:cs typeface="SimSun" panose="02010600030101010101" pitchFamily="2" charset="-122"/>
              </a:rPr>
              <a:t>显然穆罕默德没有游说，要求战俘归信伊斯兰，而是要</a:t>
            </a:r>
            <a:r>
              <a:rPr lang="zh-CN" altLang="en-US" sz="2800" b="1" dirty="0">
                <a:latin typeface="SimSun" panose="02010600030101010101" pitchFamily="2" charset="-122"/>
                <a:ea typeface="SimHei" panose="02010609060101010101" pitchFamily="49" charset="-122"/>
                <a:cs typeface="SimSun" panose="02010600030101010101" pitchFamily="2" charset="-122"/>
              </a:rPr>
              <a:t>宣称他们是异教徒，好对他们进行掠夺杀害，只有这样才能</a:t>
            </a:r>
            <a:r>
              <a:rPr lang="zh-CN" altLang="zh-CN" sz="2800" b="1" dirty="0">
                <a:latin typeface="SimSun" panose="02010600030101010101" pitchFamily="2" charset="-122"/>
                <a:ea typeface="SimHei" panose="02010609060101010101" pitchFamily="49" charset="-122"/>
                <a:cs typeface="SimSun" panose="02010600030101010101" pitchFamily="2" charset="-122"/>
              </a:rPr>
              <a:t>得到更多的财富。</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pPr>
              <a:spcAft>
                <a:spcPts val="0"/>
              </a:spcAft>
            </a:pPr>
            <a:endParaRPr lang="en-US" altLang="zh-CN" sz="2800" b="1" dirty="0">
              <a:solidFill>
                <a:srgbClr val="003399"/>
              </a:solidFill>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先知杀死在巴达战事中批评他的人</a:t>
            </a:r>
            <a:endParaRPr lang="zh-CN" altLang="zh-CN" sz="2800" dirty="0">
              <a:latin typeface="Times New Roman" panose="02020603050405020304" pitchFamily="18" charset="0"/>
              <a:ea typeface="SimSun" panose="02010600030101010101" pitchFamily="2" charset="-122"/>
              <a:cs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由于麦加与麦地那也有些通婚的人士，现在死了</a:t>
            </a:r>
            <a:r>
              <a:rPr lang="en-US" altLang="zh-CN" sz="2800" b="1" dirty="0">
                <a:latin typeface="Times New Roman" panose="02020603050405020304" pitchFamily="18" charset="0"/>
                <a:ea typeface="SimHei" panose="02010609060101010101" pitchFamily="49" charset="-122"/>
                <a:cs typeface="经典标宋简"/>
              </a:rPr>
              <a:t>60-70</a:t>
            </a:r>
            <a:r>
              <a:rPr lang="zh-CN" altLang="zh-CN" sz="2800" b="1" dirty="0">
                <a:latin typeface="Times New Roman" panose="02020603050405020304" pitchFamily="18" charset="0"/>
                <a:ea typeface="SimHei" panose="02010609060101010101" pitchFamily="49" charset="-122"/>
                <a:cs typeface="经典标宋简"/>
              </a:rPr>
              <a:t>人，伤者不计其数。穆罕默德下令全体不得就这战事胡乱批评，否则格杀勿论。有好些失去亲人，心存不满的妇人批评穆罕默德；有一盲者邻舍听见先知禁止人对这战事作批评。就出言要求妇人闭嘴，免得成为汉奸。反被这妇人责骂。</a:t>
            </a:r>
            <a:r>
              <a:rPr lang="zh-CN" altLang="en-US" sz="2800" b="1" dirty="0">
                <a:latin typeface="Times New Roman" panose="02020603050405020304" pitchFamily="18" charset="0"/>
                <a:ea typeface="SimHei" panose="02010609060101010101" pitchFamily="49" charset="-122"/>
                <a:cs typeface="经典标宋简"/>
              </a:rPr>
              <a:t>瞎子</a:t>
            </a:r>
            <a:r>
              <a:rPr lang="zh-CN" altLang="zh-CN" sz="2800" b="1" dirty="0">
                <a:latin typeface="Times New Roman" panose="02020603050405020304" pitchFamily="18" charset="0"/>
                <a:ea typeface="SimHei" panose="02010609060101010101" pitchFamily="49" charset="-122"/>
                <a:cs typeface="经典标宋简"/>
              </a:rPr>
              <a:t>晚上</a:t>
            </a:r>
            <a:r>
              <a:rPr lang="zh-CN" altLang="en-US" sz="2800" b="1" dirty="0">
                <a:latin typeface="Times New Roman" panose="02020603050405020304" pitchFamily="18" charset="0"/>
                <a:ea typeface="SimHei" panose="02010609060101010101" pitchFamily="49" charset="-122"/>
                <a:cs typeface="经典标宋简"/>
              </a:rPr>
              <a:t>竟然</a:t>
            </a:r>
            <a:r>
              <a:rPr lang="zh-CN" altLang="zh-CN" sz="2800" b="1" dirty="0">
                <a:latin typeface="Times New Roman" panose="02020603050405020304" pitchFamily="18" charset="0"/>
                <a:ea typeface="SimHei" panose="02010609060101010101" pitchFamily="49" charset="-122"/>
                <a:cs typeface="经典标宋简"/>
              </a:rPr>
              <a:t>摸上门，趁批评先知的妇人和婴孩睡着，摸到小孩把他</a:t>
            </a:r>
            <a:r>
              <a:rPr lang="zh-CN" altLang="en-US" sz="2800" b="1" dirty="0">
                <a:latin typeface="Times New Roman" panose="02020603050405020304" pitchFamily="18" charset="0"/>
                <a:ea typeface="SimHei" panose="02010609060101010101" pitchFamily="49" charset="-122"/>
                <a:cs typeface="经典标宋简"/>
              </a:rPr>
              <a:t>摔</a:t>
            </a:r>
            <a:r>
              <a:rPr lang="zh-CN" altLang="zh-CN" sz="2800" b="1" dirty="0">
                <a:latin typeface="Times New Roman" panose="02020603050405020304" pitchFamily="18" charset="0"/>
                <a:ea typeface="SimHei" panose="02010609060101010101" pitchFamily="49" charset="-122"/>
                <a:cs typeface="经典标宋简"/>
              </a:rPr>
              <a:t>在地上，用刀杀死妇人，然后报告穆罕默德</a:t>
            </a:r>
            <a:r>
              <a:rPr lang="zh-CN" altLang="en-US" sz="2800" b="1" dirty="0">
                <a:latin typeface="Times New Roman" panose="02020603050405020304" pitchFamily="18" charset="0"/>
                <a:ea typeface="SimHei" panose="02010609060101010101" pitchFamily="49" charset="-122"/>
                <a:cs typeface="经典标宋简"/>
              </a:rPr>
              <a:t>杀了批判者</a:t>
            </a:r>
            <a:r>
              <a:rPr lang="zh-CN" altLang="zh-CN" sz="2800" b="1" dirty="0">
                <a:latin typeface="Times New Roman" panose="02020603050405020304" pitchFamily="18" charset="0"/>
                <a:ea typeface="SimHei" panose="02010609060101010101" pitchFamily="49" charset="-122"/>
                <a:cs typeface="经典标宋简"/>
              </a:rPr>
              <a:t>，穆氏竟公开称赞这是善行</a:t>
            </a:r>
            <a:endParaRPr lang="zh-CN" altLang="zh-CN" sz="2800" dirty="0">
              <a:latin typeface="Times New Roman" panose="02020603050405020304" pitchFamily="18" charset="0"/>
              <a:ea typeface="SimSun" panose="02010600030101010101" pitchFamily="2" charset="-122"/>
              <a:cs typeface="SimSun" panose="02010600030101010101" pitchFamily="2" charset="-122"/>
            </a:endParaRPr>
          </a:p>
        </p:txBody>
      </p:sp>
    </p:spTree>
    <p:extLst>
      <p:ext uri="{BB962C8B-B14F-4D97-AF65-F5344CB8AC3E}">
        <p14:creationId xmlns:p14="http://schemas.microsoft.com/office/powerpoint/2010/main" val="144656974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381625"/>
            <a:ext cx="12192000" cy="6540252"/>
          </a:xfrm>
          <a:prstGeom prst="rect">
            <a:avLst/>
          </a:prstGeom>
        </p:spPr>
        <p:txBody>
          <a:bodyPr wrap="square">
            <a:spAutoFit/>
          </a:bodyPr>
          <a:lstStyle/>
          <a:p>
            <a:pPr>
              <a:lnSpc>
                <a:spcPct val="150000"/>
              </a:lnSpc>
              <a:spcAft>
                <a:spcPts val="0"/>
              </a:spcAft>
            </a:pPr>
            <a:r>
              <a:rPr lang="en-US" altLang="zh-CN" b="1" dirty="0">
                <a:latin typeface="SimHei" panose="02010609060101010101" pitchFamily="49" charset="-122"/>
                <a:ea typeface="SimSun" panose="02010600030101010101" pitchFamily="2" charset="-122"/>
                <a:cs typeface="经典标宋简"/>
              </a:rPr>
              <a:t> </a:t>
            </a:r>
            <a:endParaRPr lang="zh-CN" altLang="zh-CN" dirty="0">
              <a:latin typeface="Times New Roman" panose="02020603050405020304" pitchFamily="18" charset="0"/>
              <a:ea typeface="SimSun" panose="02010600030101010101" pitchFamily="2" charset="-122"/>
            </a:endParaRPr>
          </a:p>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谋杀诗人卡尔阿希拉夫</a:t>
            </a:r>
            <a:r>
              <a:rPr lang="en-US" altLang="zh-CN" sz="2800" b="1" dirty="0" err="1">
                <a:solidFill>
                  <a:srgbClr val="003399"/>
                </a:solidFill>
                <a:latin typeface="Times New Roman" panose="02020603050405020304" pitchFamily="18" charset="0"/>
                <a:ea typeface="SimHei" panose="02010609060101010101" pitchFamily="49" charset="-122"/>
                <a:cs typeface="经典标宋简"/>
              </a:rPr>
              <a:t>Kebn</a:t>
            </a:r>
            <a:r>
              <a:rPr lang="en-US" altLang="zh-CN" sz="2800" b="1" dirty="0">
                <a:solidFill>
                  <a:srgbClr val="003399"/>
                </a:solidFill>
                <a:latin typeface="Times New Roman" panose="02020603050405020304" pitchFamily="18" charset="0"/>
                <a:ea typeface="SimHei" panose="02010609060101010101" pitchFamily="49" charset="-122"/>
                <a:cs typeface="经典标宋简"/>
              </a:rPr>
              <a:t>-Al-Ashraf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在巴达事件中，穆罕默德下令杀死一位</a:t>
            </a:r>
            <a:r>
              <a:rPr lang="en-US" altLang="zh-CN" sz="2800" b="1" dirty="0">
                <a:latin typeface="Times New Roman" panose="02020603050405020304" pitchFamily="18" charset="0"/>
                <a:ea typeface="SimHei" panose="02010609060101010101" pitchFamily="49" charset="-122"/>
                <a:cs typeface="经典标宋简"/>
              </a:rPr>
              <a:t>120</a:t>
            </a:r>
            <a:r>
              <a:rPr lang="zh-CN" altLang="zh-CN" sz="2800" b="1" dirty="0">
                <a:latin typeface="Times New Roman" panose="02020603050405020304" pitchFamily="18" charset="0"/>
                <a:ea typeface="SimHei" panose="02010609060101010101" pitchFamily="49" charset="-122"/>
                <a:cs typeface="经典标宋简"/>
              </a:rPr>
              <a:t>岁的老人，因为他用唱诗歌方式，批评穆罕默德的狂野，</a:t>
            </a:r>
            <a:r>
              <a:rPr lang="zh-CN" altLang="en-US" sz="2800" b="1" dirty="0">
                <a:latin typeface="Times New Roman" panose="02020603050405020304" pitchFamily="18" charset="0"/>
                <a:ea typeface="SimHei" panose="02010609060101010101" pitchFamily="49" charset="-122"/>
                <a:cs typeface="经典标宋简"/>
              </a:rPr>
              <a:t>她</a:t>
            </a:r>
            <a:r>
              <a:rPr lang="zh-CN" altLang="zh-CN" sz="2800" b="1" dirty="0">
                <a:latin typeface="Times New Roman" panose="02020603050405020304" pitchFamily="18" charset="0"/>
                <a:ea typeface="SimHei" panose="02010609060101010101" pitchFamily="49" charset="-122"/>
                <a:cs typeface="经典标宋简"/>
              </a:rPr>
              <a:t>要求古来希人，不要忘记为死去的族人申冤。穆罕默德直接下命令，必须把他杀死；有五位穆斯林，前去执行谋杀令。有些传言说是穆罕默德，亲自带领谋杀队前往谋杀</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巴达战事以后，围攻巴尼古努卡族人</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a:t>
            </a:r>
            <a:r>
              <a:rPr lang="zh-CN" altLang="en-US" sz="2800" b="1" dirty="0">
                <a:latin typeface="Times New Roman" panose="02020603050405020304" pitchFamily="18" charset="0"/>
                <a:ea typeface="SimHei" panose="02010609060101010101" pitchFamily="49" charset="-122"/>
                <a:cs typeface="经典标宋简"/>
              </a:rPr>
              <a:t>认为</a:t>
            </a:r>
            <a:r>
              <a:rPr lang="zh-CN" altLang="zh-CN" sz="2800" b="1" dirty="0">
                <a:latin typeface="Times New Roman" panose="02020603050405020304" pitchFamily="18" charset="0"/>
                <a:ea typeface="SimHei" panose="02010609060101010101" pitchFamily="49" charset="-122"/>
                <a:cs typeface="经典标宋简"/>
              </a:rPr>
              <a:t>犹太人，不会和他有真正的和约，</a:t>
            </a:r>
            <a:r>
              <a:rPr lang="zh-CN" altLang="en-US" sz="2800" b="1" dirty="0">
                <a:latin typeface="Times New Roman" panose="02020603050405020304" pitchFamily="18" charset="0"/>
                <a:ea typeface="SimHei" panose="02010609060101010101" pitchFamily="49" charset="-122"/>
                <a:cs typeface="经典标宋简"/>
              </a:rPr>
              <a:t>就</a:t>
            </a:r>
            <a:r>
              <a:rPr lang="zh-CN" altLang="zh-CN" sz="2800" b="1" dirty="0">
                <a:latin typeface="Times New Roman" panose="02020603050405020304" pitchFamily="18" charset="0"/>
                <a:ea typeface="SimHei" panose="02010609060101010101" pitchFamily="49" charset="-122"/>
                <a:cs typeface="经典标宋简"/>
              </a:rPr>
              <a:t>要他们接受伊斯兰信仰，否则</a:t>
            </a:r>
            <a:r>
              <a:rPr lang="zh-CN" altLang="en-US" sz="2800" b="1" dirty="0">
                <a:latin typeface="Times New Roman" panose="02020603050405020304" pitchFamily="18" charset="0"/>
                <a:ea typeface="SimHei" panose="02010609060101010101" pitchFamily="49" charset="-122"/>
                <a:cs typeface="经典标宋简"/>
              </a:rPr>
              <a:t>请他们离开</a:t>
            </a:r>
            <a:r>
              <a:rPr lang="zh-CN" altLang="zh-CN" sz="2800" b="1" dirty="0">
                <a:latin typeface="Times New Roman" panose="02020603050405020304" pitchFamily="18" charset="0"/>
                <a:ea typeface="SimHei" panose="02010609060101010101" pitchFamily="49" charset="-122"/>
                <a:cs typeface="经典标宋简"/>
              </a:rPr>
              <a:t>。双方压力加增，在一次争议中，一个穆斯林在市场上</a:t>
            </a:r>
            <a:r>
              <a:rPr lang="zh-CN" altLang="en-US" sz="2800" b="1" dirty="0">
                <a:latin typeface="Times New Roman" panose="02020603050405020304" pitchFamily="18" charset="0"/>
                <a:ea typeface="SimHei" panose="02010609060101010101" pitchFamily="49" charset="-122"/>
                <a:cs typeface="经典标宋简"/>
              </a:rPr>
              <a:t>多次</a:t>
            </a:r>
            <a:r>
              <a:rPr lang="zh-CN" altLang="zh-CN" sz="2800" b="1" dirty="0">
                <a:latin typeface="Times New Roman" panose="02020603050405020304" pitchFamily="18" charset="0"/>
                <a:ea typeface="SimHei" panose="02010609060101010101" pitchFamily="49" charset="-122"/>
                <a:cs typeface="经典标宋简"/>
              </a:rPr>
              <a:t>戏弄一为犹太妇女，引起妇人的家人报复，被巴尼古努卡犹太人杀死。穆罕默德派人围困他们十五天，要他们把相关的人交出来，不然他们会回来把他们全部杀死。鸟拜向穆罕默德求情，事件是由回教徒戏弄妇人引起的，穆氏答应不报复，条件是他们必须全部改信伊斯兰，或者必须全部离开麦地拿。结果巴尼古努卡人选择放下房子土地，全部离开麦地那。</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35572241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B9898A2B-6AC7-F631-213E-AEFE285070C2}"/>
              </a:ext>
            </a:extLst>
          </p:cNvPr>
          <p:cNvSpPr>
            <a:spLocks noGrp="1" noChangeArrowheads="1"/>
          </p:cNvSpPr>
          <p:nvPr>
            <p:ph type="title"/>
          </p:nvPr>
        </p:nvSpPr>
        <p:spPr>
          <a:xfrm>
            <a:off x="647700" y="18255"/>
            <a:ext cx="11008272" cy="1325563"/>
          </a:xfrm>
        </p:spPr>
        <p:txBody>
          <a:bodyPr>
            <a:normAutofit/>
          </a:bodyPr>
          <a:lstStyle/>
          <a:p>
            <a:pPr eaLnBrk="1" hangingPunct="1"/>
            <a:r>
              <a:rPr lang="zh-CN" altLang="en-US" sz="3600" b="1" dirty="0">
                <a:solidFill>
                  <a:srgbClr val="FF0000"/>
                </a:solidFill>
                <a:latin typeface="Microsoft JhengHei" panose="020B0604030504040204" pitchFamily="34" charset="-120"/>
                <a:ea typeface="Microsoft JhengHei" panose="020B0604030504040204" pitchFamily="34" charset="-120"/>
              </a:rPr>
              <a:t>迁都第</a:t>
            </a:r>
            <a:r>
              <a:rPr lang="en-US" altLang="zh-CN" sz="3600" b="1" dirty="0">
                <a:solidFill>
                  <a:srgbClr val="FF0000"/>
                </a:solidFill>
                <a:latin typeface="Microsoft JhengHei" panose="020B0604030504040204" pitchFamily="34" charset="-120"/>
                <a:ea typeface="Microsoft JhengHei" panose="020B0604030504040204" pitchFamily="34" charset="-120"/>
              </a:rPr>
              <a:t>3</a:t>
            </a:r>
            <a:r>
              <a:rPr lang="zh-CN" altLang="en-US" sz="3600" b="1" dirty="0">
                <a:solidFill>
                  <a:srgbClr val="FF0000"/>
                </a:solidFill>
                <a:latin typeface="Microsoft JhengHei" panose="020B0604030504040204" pitchFamily="34" charset="-120"/>
                <a:ea typeface="Microsoft JhengHei" panose="020B0604030504040204" pitchFamily="34" charset="-120"/>
              </a:rPr>
              <a:t>年犹太巴奴卡奴卡族</a:t>
            </a:r>
            <a:r>
              <a:rPr lang="en-US" altLang="en-US" sz="3600" b="1" dirty="0" err="1">
                <a:solidFill>
                  <a:srgbClr val="FF0000"/>
                </a:solidFill>
                <a:latin typeface="Microsoft JhengHei" panose="020B0604030504040204" pitchFamily="34" charset="-120"/>
                <a:ea typeface="Microsoft JhengHei" panose="020B0604030504040204" pitchFamily="34" charset="-120"/>
              </a:rPr>
              <a:t>banu</a:t>
            </a:r>
            <a:r>
              <a:rPr lang="en-US" altLang="en-US" sz="3600" b="1" dirty="0">
                <a:solidFill>
                  <a:srgbClr val="FF0000"/>
                </a:solidFill>
                <a:latin typeface="Microsoft JhengHei" panose="020B0604030504040204" pitchFamily="34" charset="-120"/>
                <a:ea typeface="Microsoft JhengHei" panose="020B0604030504040204" pitchFamily="34" charset="-120"/>
              </a:rPr>
              <a:t> </a:t>
            </a:r>
            <a:r>
              <a:rPr lang="en-US" altLang="en-US" sz="3600" b="1" dirty="0" err="1">
                <a:solidFill>
                  <a:srgbClr val="FF0000"/>
                </a:solidFill>
                <a:latin typeface="Microsoft JhengHei" panose="020B0604030504040204" pitchFamily="34" charset="-120"/>
                <a:ea typeface="Microsoft JhengHei" panose="020B0604030504040204" pitchFamily="34" charset="-120"/>
              </a:rPr>
              <a:t>Qaunuqa</a:t>
            </a:r>
            <a:r>
              <a:rPr lang="en-US" altLang="en-US" sz="3600" b="1" dirty="0">
                <a:solidFill>
                  <a:srgbClr val="FF0000"/>
                </a:solidFill>
                <a:latin typeface="Microsoft JhengHei" panose="020B0604030504040204" pitchFamily="34" charset="-120"/>
                <a:ea typeface="Microsoft JhengHei" panose="020B0604030504040204" pitchFamily="34" charset="-120"/>
              </a:rPr>
              <a:t>’</a:t>
            </a:r>
            <a:r>
              <a:rPr lang="zh-CN" altLang="en-US" sz="3600" b="1" dirty="0">
                <a:solidFill>
                  <a:srgbClr val="FF0000"/>
                </a:solidFill>
                <a:latin typeface="Microsoft JhengHei" panose="020B0604030504040204" pitchFamily="34" charset="-120"/>
                <a:ea typeface="Microsoft JhengHei" panose="020B0604030504040204" pitchFamily="34" charset="-120"/>
              </a:rPr>
              <a:t>之战</a:t>
            </a:r>
            <a:endParaRPr lang="en-US" altLang="en-US" sz="3600" b="1" dirty="0">
              <a:solidFill>
                <a:srgbClr val="FF0000"/>
              </a:solidFill>
              <a:latin typeface="Microsoft JhengHei" panose="020B0604030504040204" pitchFamily="34" charset="-120"/>
              <a:ea typeface="Microsoft JhengHei" panose="020B0604030504040204" pitchFamily="34" charset="-120"/>
            </a:endParaRPr>
          </a:p>
        </p:txBody>
      </p:sp>
      <p:sp>
        <p:nvSpPr>
          <p:cNvPr id="17411" name="Rectangle 3">
            <a:extLst>
              <a:ext uri="{FF2B5EF4-FFF2-40B4-BE49-F238E27FC236}">
                <a16:creationId xmlns:a16="http://schemas.microsoft.com/office/drawing/2014/main" id="{EAE3AD26-0719-AA20-021C-FAA02B586DC5}"/>
              </a:ext>
            </a:extLst>
          </p:cNvPr>
          <p:cNvSpPr>
            <a:spLocks noGrp="1" noChangeArrowheads="1"/>
          </p:cNvSpPr>
          <p:nvPr>
            <p:ph idx="1"/>
          </p:nvPr>
        </p:nvSpPr>
        <p:spPr>
          <a:xfrm>
            <a:off x="457200" y="1825625"/>
            <a:ext cx="10896600" cy="4351338"/>
          </a:xfrm>
        </p:spPr>
        <p:txBody>
          <a:bodyPr/>
          <a:lstStyle/>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於</a:t>
            </a:r>
            <a:r>
              <a:rPr lang="en-US" altLang="zh-CN" sz="3200" b="1" dirty="0">
                <a:latin typeface="Microsoft JhengHei" panose="020B0604030504040204" pitchFamily="34" charset="-120"/>
                <a:ea typeface="Microsoft JhengHei" panose="020B0604030504040204" pitchFamily="34" charset="-120"/>
              </a:rPr>
              <a:t>624</a:t>
            </a:r>
            <a:r>
              <a:rPr lang="zh-CN" altLang="en-US" sz="3200" b="1" dirty="0">
                <a:latin typeface="Microsoft JhengHei" panose="020B0604030504040204" pitchFamily="34" charset="-120"/>
                <a:ea typeface="Microsoft JhengHei" panose="020B0604030504040204" pitchFamily="34" charset="-120"/>
              </a:rPr>
              <a:t>年（回历三年）经过</a:t>
            </a:r>
            <a:r>
              <a:rPr lang="en-US" altLang="zh-CN" sz="3200" b="1" dirty="0">
                <a:latin typeface="Microsoft JhengHei" panose="020B0604030504040204" pitchFamily="34" charset="-120"/>
                <a:ea typeface="Microsoft JhengHei" panose="020B0604030504040204" pitchFamily="34" charset="-120"/>
              </a:rPr>
              <a:t>15</a:t>
            </a:r>
            <a:r>
              <a:rPr lang="zh-CN" altLang="en-US" sz="3200" b="1" dirty="0">
                <a:latin typeface="Microsoft JhengHei" panose="020B0604030504040204" pitchFamily="34" charset="-120"/>
                <a:ea typeface="Microsoft JhengHei" panose="020B0604030504040204" pitchFamily="34" charset="-120"/>
              </a:rPr>
              <a:t>天的围困以後，住在麦地拿的犹太巴奴卡奴卡族，全部被赶出此城。</a:t>
            </a:r>
          </a:p>
          <a:p>
            <a:pPr marL="0" indent="0" eaLnBrk="1" hangingPunct="1">
              <a:lnSpc>
                <a:spcPct val="100000"/>
              </a:lnSpc>
            </a:pPr>
            <a:endParaRPr lang="zh-CN" altLang="en-US"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这是因为他们曾说过：穆罕默德还没遇见真正会打仗的人。如果他和我们对上，他就知道那是一场不一样的战事。</a:t>
            </a: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而且犹太人也多次违反与穆罕默德所定立的约。详情记录在</a:t>
            </a:r>
            <a:r>
              <a:rPr lang="en-US" altLang="en-US" sz="3200" b="1" dirty="0">
                <a:latin typeface="Microsoft JhengHei" panose="020B0604030504040204" pitchFamily="34" charset="-120"/>
                <a:ea typeface="Microsoft JhengHei" panose="020B0604030504040204" pitchFamily="34" charset="-120"/>
              </a:rPr>
              <a:t> </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a:t>
            </a:r>
            <a:r>
              <a:rPr lang="zh-CN" altLang="en-US" b="1" dirty="0">
                <a:solidFill>
                  <a:srgbClr val="0000FF"/>
                </a:solidFill>
                <a:latin typeface="Microsoft JhengHei" panose="020B0604030504040204" pitchFamily="34" charset="-120"/>
                <a:ea typeface="Microsoft JhengHei" panose="020B0604030504040204" pitchFamily="34" charset="-120"/>
              </a:rPr>
              <a:t>卷</a:t>
            </a:r>
            <a:r>
              <a:rPr lang="en-US" altLang="en-US" b="1" dirty="0">
                <a:solidFill>
                  <a:srgbClr val="0000FF"/>
                </a:solidFill>
                <a:latin typeface="Microsoft JhengHei" panose="020B0604030504040204" pitchFamily="34" charset="-120"/>
                <a:ea typeface="Microsoft JhengHei" panose="020B0604030504040204" pitchFamily="34" charset="-120"/>
              </a:rPr>
              <a:t>.7 </a:t>
            </a:r>
            <a:r>
              <a:rPr lang="zh-CN" altLang="en-US" b="1" dirty="0">
                <a:solidFill>
                  <a:srgbClr val="0000FF"/>
                </a:solidFill>
                <a:latin typeface="Microsoft JhengHei" panose="020B0604030504040204" pitchFamily="34" charset="-120"/>
                <a:ea typeface="Microsoft JhengHei" panose="020B0604030504040204" pitchFamily="34" charset="-120"/>
              </a:rPr>
              <a:t>页</a:t>
            </a:r>
            <a:r>
              <a:rPr lang="en-US" altLang="en-US" b="1" dirty="0">
                <a:solidFill>
                  <a:srgbClr val="0000FF"/>
                </a:solidFill>
                <a:latin typeface="Microsoft JhengHei" panose="020B0604030504040204" pitchFamily="34" charset="-120"/>
                <a:ea typeface="Microsoft JhengHei" panose="020B0604030504040204" pitchFamily="34" charset="-120"/>
              </a:rPr>
              <a:t>.85-88.</a:t>
            </a:r>
            <a:endParaRPr lang="en-US" altLang="en-US" sz="3200"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494CF1AA-9A3A-B06C-647D-FC7D8A27DF84}"/>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8080050F-39C0-1B58-D88E-CAD4406F94A8}"/>
              </a:ext>
            </a:extLst>
          </p:cNvPr>
          <p:cNvSpPr>
            <a:spLocks noGrp="1"/>
          </p:cNvSpPr>
          <p:nvPr>
            <p:ph type="sldNum" sz="quarter" idx="12"/>
          </p:nvPr>
        </p:nvSpPr>
        <p:spPr/>
        <p:txBody>
          <a:bodyPr/>
          <a:lstStyle/>
          <a:p>
            <a:pPr>
              <a:defRPr/>
            </a:pPr>
            <a:fld id="{59390A73-F2A1-4EAD-A1F4-3631F3C8A998}" type="slidenum">
              <a:rPr lang="en-US" altLang="en-US"/>
              <a:pPr>
                <a:defRPr/>
              </a:pPr>
              <a:t>23</a:t>
            </a:fld>
            <a:endParaRPr lang="en-US" altLang="en-US"/>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C79354B4-8E5A-74F5-0E06-5C4A2AAC2AD6}"/>
              </a:ext>
            </a:extLst>
          </p:cNvPr>
          <p:cNvSpPr>
            <a:spLocks noGrp="1" noChangeArrowheads="1"/>
          </p:cNvSpPr>
          <p:nvPr>
            <p:ph type="title"/>
          </p:nvPr>
        </p:nvSpPr>
        <p:spPr>
          <a:xfrm>
            <a:off x="2209800" y="228600"/>
            <a:ext cx="7772400" cy="838200"/>
          </a:xfrm>
        </p:spPr>
        <p:txBody>
          <a:bodyPr/>
          <a:lstStyle/>
          <a:p>
            <a:pPr eaLnBrk="1" hangingPunct="1"/>
            <a:r>
              <a:rPr lang="zh-CN" altLang="en-US" sz="3600" b="1" dirty="0">
                <a:solidFill>
                  <a:srgbClr val="FF0000"/>
                </a:solidFill>
                <a:latin typeface="Microsoft JhengHei" panose="020B0604030504040204" pitchFamily="34" charset="-120"/>
                <a:ea typeface="Microsoft JhengHei" panose="020B0604030504040204" pitchFamily="34" charset="-120"/>
              </a:rPr>
              <a:t>谋杀卡阿斯拉夫</a:t>
            </a:r>
            <a:r>
              <a:rPr lang="en-US" altLang="en-US" sz="3600" b="1" dirty="0" err="1">
                <a:solidFill>
                  <a:srgbClr val="FF0000"/>
                </a:solidFill>
                <a:latin typeface="Microsoft JhengHei" panose="020B0604030504040204" pitchFamily="34" charset="-120"/>
                <a:ea typeface="Microsoft JhengHei" panose="020B0604030504040204" pitchFamily="34" charset="-120"/>
              </a:rPr>
              <a:t>Ka’b</a:t>
            </a:r>
            <a:r>
              <a:rPr lang="en-US" altLang="en-US" sz="3600" b="1" dirty="0">
                <a:solidFill>
                  <a:srgbClr val="FF0000"/>
                </a:solidFill>
                <a:latin typeface="Microsoft JhengHei" panose="020B0604030504040204" pitchFamily="34" charset="-120"/>
                <a:ea typeface="Microsoft JhengHei" panose="020B0604030504040204" pitchFamily="34" charset="-120"/>
              </a:rPr>
              <a:t> bin al-Ashraf</a:t>
            </a:r>
          </a:p>
        </p:txBody>
      </p:sp>
      <p:sp>
        <p:nvSpPr>
          <p:cNvPr id="18435" name="Rectangle 3">
            <a:extLst>
              <a:ext uri="{FF2B5EF4-FFF2-40B4-BE49-F238E27FC236}">
                <a16:creationId xmlns:a16="http://schemas.microsoft.com/office/drawing/2014/main" id="{77BCE2F6-B7E7-FC19-2883-276554BBDC38}"/>
              </a:ext>
            </a:extLst>
          </p:cNvPr>
          <p:cNvSpPr>
            <a:spLocks noGrp="1" noChangeArrowheads="1"/>
          </p:cNvSpPr>
          <p:nvPr>
            <p:ph idx="1"/>
          </p:nvPr>
        </p:nvSpPr>
        <p:spPr>
          <a:xfrm>
            <a:off x="228600" y="1825625"/>
            <a:ext cx="11125200" cy="4351338"/>
          </a:xfrm>
        </p:spPr>
        <p:txBody>
          <a:bodyPr/>
          <a:lstStyle/>
          <a:p>
            <a:pPr marL="0" indent="0" eaLnBrk="1" hangingPunct="1"/>
            <a:r>
              <a:rPr lang="zh-CN" altLang="en-US" sz="3200" b="1" dirty="0">
                <a:latin typeface="Microsoft JhengHei" panose="020B0604030504040204" pitchFamily="34" charset="-120"/>
                <a:ea typeface="Microsoft JhengHei" panose="020B0604030504040204" pitchFamily="34" charset="-120"/>
              </a:rPr>
              <a:t>五位穆斯林前去行刺卡阿斯拉夫。他是位麦加人，母亲是犹太人，父亲是位拜偶像的阿拉伯人</a:t>
            </a:r>
            <a:r>
              <a:rPr lang="en-US" altLang="en-US" sz="3200" b="1" dirty="0">
                <a:latin typeface="Microsoft JhengHei" panose="020B0604030504040204" pitchFamily="34" charset="-120"/>
                <a:ea typeface="Microsoft JhengHei" panose="020B0604030504040204" pitchFamily="34" charset="-120"/>
              </a:rPr>
              <a:t>.  </a:t>
            </a:r>
          </a:p>
          <a:p>
            <a:pPr marL="0" indent="0" eaLnBrk="1" hangingPunct="1"/>
            <a:r>
              <a:rPr lang="en-US" altLang="en-US" sz="2400" b="1" i="1" dirty="0">
                <a:solidFill>
                  <a:srgbClr val="0000FF"/>
                </a:solidFill>
                <a:latin typeface="Microsoft JhengHei" panose="020B0604030504040204" pitchFamily="34" charset="-120"/>
                <a:ea typeface="Microsoft JhengHei" panose="020B0604030504040204" pitchFamily="34" charset="-120"/>
              </a:rPr>
              <a:t>al-Tabari</a:t>
            </a:r>
            <a:r>
              <a:rPr lang="en-US" altLang="en-US" sz="2400" b="1" dirty="0">
                <a:solidFill>
                  <a:srgbClr val="0000FF"/>
                </a:solidFill>
                <a:latin typeface="Microsoft JhengHei" panose="020B0604030504040204" pitchFamily="34" charset="-120"/>
                <a:ea typeface="Microsoft JhengHei" panose="020B0604030504040204" pitchFamily="34" charset="-120"/>
              </a:rPr>
              <a:t> vol.7 </a:t>
            </a:r>
            <a:r>
              <a:rPr lang="en-US" altLang="en-US" sz="2400" b="1" dirty="0" err="1">
                <a:solidFill>
                  <a:srgbClr val="0000FF"/>
                </a:solidFill>
                <a:latin typeface="Microsoft JhengHei" panose="020B0604030504040204" pitchFamily="34" charset="-120"/>
                <a:ea typeface="Microsoft JhengHei" panose="020B0604030504040204" pitchFamily="34" charset="-120"/>
              </a:rPr>
              <a:t>p.xxix</a:t>
            </a:r>
            <a:r>
              <a:rPr lang="en-US" altLang="en-US" sz="2400" b="1" dirty="0">
                <a:solidFill>
                  <a:srgbClr val="0000FF"/>
                </a:solidFill>
                <a:latin typeface="Microsoft JhengHei" panose="020B0604030504040204" pitchFamily="34" charset="-120"/>
                <a:ea typeface="Microsoft JhengHei" panose="020B0604030504040204" pitchFamily="34" charset="-120"/>
              </a:rPr>
              <a:t>. </a:t>
            </a:r>
            <a:endParaRPr lang="en-US" altLang="zh-CN" sz="2400"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r>
              <a:rPr lang="zh-CN" altLang="en-US" sz="2400" b="1" dirty="0">
                <a:solidFill>
                  <a:srgbClr val="0000FF"/>
                </a:solidFill>
                <a:latin typeface="Microsoft JhengHei" panose="020B0604030504040204" pitchFamily="34" charset="-120"/>
                <a:ea typeface="Microsoft JhengHei" panose="020B0604030504040204" pitchFamily="34" charset="-120"/>
              </a:rPr>
              <a:t>据 </a:t>
            </a:r>
            <a:r>
              <a:rPr lang="en-US" altLang="en-US" sz="2400" b="1" i="1" dirty="0">
                <a:solidFill>
                  <a:srgbClr val="0000FF"/>
                </a:solidFill>
                <a:latin typeface="Microsoft JhengHei" panose="020B0604030504040204" pitchFamily="34" charset="-120"/>
                <a:ea typeface="Microsoft JhengHei" panose="020B0604030504040204" pitchFamily="34" charset="-120"/>
              </a:rPr>
              <a:t>al-Tabari</a:t>
            </a:r>
            <a:r>
              <a:rPr lang="en-US" altLang="en-US" sz="2400" b="1" dirty="0">
                <a:solidFill>
                  <a:srgbClr val="0000FF"/>
                </a:solidFill>
                <a:latin typeface="Microsoft JhengHei" panose="020B0604030504040204" pitchFamily="34" charset="-120"/>
                <a:ea typeface="Microsoft JhengHei" panose="020B0604030504040204" pitchFamily="34" charset="-120"/>
              </a:rPr>
              <a:t> vol.7 p.101</a:t>
            </a:r>
            <a:r>
              <a:rPr lang="zh-CN" altLang="en-US" sz="2400" b="1" dirty="0">
                <a:solidFill>
                  <a:srgbClr val="0000FF"/>
                </a:solidFill>
                <a:latin typeface="Microsoft JhengHei" panose="020B0604030504040204" pitchFamily="34" charset="-120"/>
                <a:ea typeface="Microsoft JhengHei" panose="020B0604030504040204" pitchFamily="34" charset="-120"/>
              </a:rPr>
              <a:t>卡阿斯拉夫是在乌户</a:t>
            </a:r>
            <a:r>
              <a:rPr lang="en-US" altLang="en-US" sz="2400" b="1" dirty="0">
                <a:solidFill>
                  <a:srgbClr val="0000FF"/>
                </a:solidFill>
                <a:latin typeface="Microsoft JhengHei" panose="020B0604030504040204" pitchFamily="34" charset="-120"/>
                <a:ea typeface="Microsoft JhengHei" panose="020B0604030504040204" pitchFamily="34" charset="-120"/>
              </a:rPr>
              <a:t>Uhud</a:t>
            </a:r>
            <a:r>
              <a:rPr lang="zh-CN" altLang="en-US" sz="2400" b="1" dirty="0">
                <a:solidFill>
                  <a:srgbClr val="0000FF"/>
                </a:solidFill>
                <a:latin typeface="Microsoft JhengHei" panose="020B0604030504040204" pitchFamily="34" charset="-120"/>
                <a:ea typeface="Microsoft JhengHei" panose="020B0604030504040204" pitchFamily="34" charset="-120"/>
              </a:rPr>
              <a:t>之战前被行刺的</a:t>
            </a:r>
          </a:p>
          <a:p>
            <a:pPr marL="0" indent="0" eaLnBrk="1" hangingPunct="1"/>
            <a:r>
              <a:rPr lang="en-US" altLang="en-US" sz="2400" b="1" i="1" dirty="0">
                <a:solidFill>
                  <a:srgbClr val="0000FF"/>
                </a:solidFill>
                <a:latin typeface="Microsoft JhengHei" panose="020B0604030504040204" pitchFamily="34" charset="-120"/>
                <a:ea typeface="Microsoft JhengHei" panose="020B0604030504040204" pitchFamily="34" charset="-120"/>
              </a:rPr>
              <a:t>Abu Dawud</a:t>
            </a:r>
            <a:r>
              <a:rPr lang="en-US" altLang="en-US" sz="2400" b="1" dirty="0">
                <a:solidFill>
                  <a:srgbClr val="0000FF"/>
                </a:solidFill>
                <a:latin typeface="Microsoft JhengHei" panose="020B0604030504040204" pitchFamily="34" charset="-120"/>
                <a:ea typeface="Microsoft JhengHei" panose="020B0604030504040204" pitchFamily="34" charset="-120"/>
              </a:rPr>
              <a:t> 2:2762 p.775.</a:t>
            </a:r>
          </a:p>
        </p:txBody>
      </p:sp>
      <p:sp>
        <p:nvSpPr>
          <p:cNvPr id="3" name="Footer Placeholder 4">
            <a:extLst>
              <a:ext uri="{FF2B5EF4-FFF2-40B4-BE49-F238E27FC236}">
                <a16:creationId xmlns:a16="http://schemas.microsoft.com/office/drawing/2014/main" id="{ED314E2A-0009-2A01-C4D0-F6C816DC0DF1}"/>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020776C1-3E95-835F-FB9E-BE61E3E6F92C}"/>
              </a:ext>
            </a:extLst>
          </p:cNvPr>
          <p:cNvSpPr>
            <a:spLocks noGrp="1"/>
          </p:cNvSpPr>
          <p:nvPr>
            <p:ph type="sldNum" sz="quarter" idx="12"/>
          </p:nvPr>
        </p:nvSpPr>
        <p:spPr/>
        <p:txBody>
          <a:bodyPr/>
          <a:lstStyle/>
          <a:p>
            <a:pPr>
              <a:defRPr/>
            </a:pPr>
            <a:fld id="{D70BAEE6-2BEE-4EAF-BD01-561A041EEF81}" type="slidenum">
              <a:rPr lang="en-US" altLang="en-US"/>
              <a:pPr>
                <a:defRPr/>
              </a:pPr>
              <a:t>24</a:t>
            </a:fld>
            <a:endParaRPr lang="en-US" altLang="en-US"/>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4FFD0C2B-4342-9F8A-E324-19917EBE003A}"/>
              </a:ext>
            </a:extLst>
          </p:cNvPr>
          <p:cNvSpPr>
            <a:spLocks noGrp="1" noChangeArrowheads="1"/>
          </p:cNvSpPr>
          <p:nvPr>
            <p:ph type="title"/>
          </p:nvPr>
        </p:nvSpPr>
        <p:spPr>
          <a:xfrm>
            <a:off x="0" y="95250"/>
            <a:ext cx="12115800" cy="1325563"/>
          </a:xfrm>
        </p:spPr>
        <p:txBody>
          <a:bodyPr/>
          <a:lstStyle/>
          <a:p>
            <a:pPr eaLnBrk="1" hangingPunct="1"/>
            <a:r>
              <a:rPr lang="zh-CN" altLang="en-US" sz="3200" b="1" dirty="0">
                <a:solidFill>
                  <a:srgbClr val="FF0000"/>
                </a:solidFill>
                <a:latin typeface="Microsoft JhengHei" panose="020B0604030504040204" pitchFamily="34" charset="-120"/>
                <a:ea typeface="Microsoft JhengHei" panose="020B0604030504040204" pitchFamily="34" charset="-120"/>
              </a:rPr>
              <a:t>谋杀阿布拉非 </a:t>
            </a:r>
            <a:r>
              <a:rPr lang="en-US" altLang="en-US" sz="3200" b="1" dirty="0">
                <a:solidFill>
                  <a:srgbClr val="FF0000"/>
                </a:solidFill>
                <a:latin typeface="Microsoft JhengHei" panose="020B0604030504040204" pitchFamily="34" charset="-120"/>
                <a:ea typeface="Microsoft JhengHei" panose="020B0604030504040204" pitchFamily="34" charset="-120"/>
              </a:rPr>
              <a:t>Abu Rafi</a:t>
            </a:r>
            <a:r>
              <a:rPr lang="zh-CN" altLang="en-US" sz="3200" b="1" dirty="0">
                <a:solidFill>
                  <a:srgbClr val="FF0000"/>
                </a:solidFill>
                <a:latin typeface="Microsoft JhengHei" panose="020B0604030504040204" pitchFamily="34" charset="-120"/>
                <a:ea typeface="Microsoft JhengHei" panose="020B0604030504040204" pitchFamily="34" charset="-120"/>
              </a:rPr>
              <a:t> ：他是犹太部落纳迪尔（</a:t>
            </a:r>
            <a:r>
              <a:rPr lang="en-US" altLang="zh-CN" sz="3200" b="1" dirty="0">
                <a:solidFill>
                  <a:srgbClr val="FF0000"/>
                </a:solidFill>
                <a:latin typeface="Microsoft JhengHei" panose="020B0604030504040204" pitchFamily="34" charset="-120"/>
                <a:ea typeface="Microsoft JhengHei" panose="020B0604030504040204" pitchFamily="34" charset="-120"/>
              </a:rPr>
              <a:t>Banu Nadir</a:t>
            </a:r>
            <a:r>
              <a:rPr lang="zh-CN" altLang="en-US" sz="3200" b="1" dirty="0">
                <a:solidFill>
                  <a:srgbClr val="FF0000"/>
                </a:solidFill>
                <a:latin typeface="Microsoft JhengHei" panose="020B0604030504040204" pitchFamily="34" charset="-120"/>
                <a:ea typeface="Microsoft JhengHei" panose="020B0604030504040204" pitchFamily="34" charset="-120"/>
              </a:rPr>
              <a:t>）的一位重要人物，被指控煽动反对默罕默德言论</a:t>
            </a:r>
            <a:endParaRPr lang="en-US" altLang="en-US" sz="3200" b="1" dirty="0">
              <a:solidFill>
                <a:srgbClr val="FF0000"/>
              </a:solidFill>
              <a:latin typeface="Microsoft JhengHei" panose="020B0604030504040204" pitchFamily="34" charset="-120"/>
              <a:ea typeface="Microsoft JhengHei" panose="020B0604030504040204" pitchFamily="34" charset="-120"/>
            </a:endParaRPr>
          </a:p>
        </p:txBody>
      </p:sp>
      <p:sp>
        <p:nvSpPr>
          <p:cNvPr id="19459" name="Rectangle 3">
            <a:extLst>
              <a:ext uri="{FF2B5EF4-FFF2-40B4-BE49-F238E27FC236}">
                <a16:creationId xmlns:a16="http://schemas.microsoft.com/office/drawing/2014/main" id="{27E34612-17D1-767C-8854-1694E3F8250A}"/>
              </a:ext>
            </a:extLst>
          </p:cNvPr>
          <p:cNvSpPr>
            <a:spLocks noGrp="1" noChangeArrowheads="1"/>
          </p:cNvSpPr>
          <p:nvPr>
            <p:ph idx="1"/>
          </p:nvPr>
        </p:nvSpPr>
        <p:spPr>
          <a:xfrm>
            <a:off x="152400" y="1447800"/>
            <a:ext cx="11582400" cy="5410200"/>
          </a:xfrm>
        </p:spPr>
        <p:txBody>
          <a:bodyPr/>
          <a:lstStyle/>
          <a:p>
            <a:pPr marL="0" indent="0" eaLnBrk="1" hangingPunct="1"/>
            <a:r>
              <a:rPr lang="zh-CN" altLang="en-US" sz="3200" b="1" dirty="0">
                <a:latin typeface="Microsoft JhengHei" panose="020B0604030504040204" pitchFamily="34" charset="-120"/>
                <a:ea typeface="Microsoft JhengHei" panose="020B0604030504040204" pitchFamily="34" charset="-120"/>
              </a:rPr>
              <a:t>阿都拉阿帝</a:t>
            </a:r>
            <a:r>
              <a:rPr lang="en-US" altLang="en-US" sz="3200" b="1" dirty="0">
                <a:latin typeface="Microsoft JhengHei" panose="020B0604030504040204" pitchFamily="34" charset="-120"/>
                <a:ea typeface="Microsoft JhengHei" panose="020B0604030504040204" pitchFamily="34" charset="-120"/>
              </a:rPr>
              <a:t>Abdullah bin ‘Atik </a:t>
            </a:r>
            <a:r>
              <a:rPr lang="zh-CN" altLang="en-US" sz="3200" b="1" dirty="0">
                <a:latin typeface="Microsoft JhengHei" panose="020B0604030504040204" pitchFamily="34" charset="-120"/>
                <a:ea typeface="Microsoft JhengHei" panose="020B0604030504040204" pitchFamily="34" charset="-120"/>
              </a:rPr>
              <a:t>和几位穆斯林被派去行刺阿布拉非 </a:t>
            </a:r>
            <a:r>
              <a:rPr lang="en-US" altLang="en-US" sz="3200" b="1" dirty="0">
                <a:latin typeface="Microsoft JhengHei" panose="020B0604030504040204" pitchFamily="34" charset="-120"/>
                <a:ea typeface="Microsoft JhengHei" panose="020B0604030504040204" pitchFamily="34" charset="-120"/>
              </a:rPr>
              <a:t>Abu Rafi </a:t>
            </a:r>
            <a:r>
              <a:rPr lang="en-US" altLang="en-US" sz="3200" b="1" dirty="0" err="1">
                <a:latin typeface="Microsoft JhengHei" panose="020B0604030504040204" pitchFamily="34" charset="-120"/>
                <a:ea typeface="Microsoft JhengHei" panose="020B0604030504040204" pitchFamily="34" charset="-120"/>
              </a:rPr>
              <a:t>Sallam</a:t>
            </a:r>
            <a:r>
              <a:rPr lang="en-US" altLang="en-US" sz="3200" b="1" dirty="0">
                <a:latin typeface="Microsoft JhengHei" panose="020B0604030504040204" pitchFamily="34" charset="-120"/>
                <a:ea typeface="Microsoft JhengHei" panose="020B0604030504040204" pitchFamily="34" charset="-120"/>
              </a:rPr>
              <a:t> bin </a:t>
            </a:r>
            <a:r>
              <a:rPr lang="en-US" altLang="en-US" sz="3200" b="1" dirty="0" err="1">
                <a:latin typeface="Microsoft JhengHei" panose="020B0604030504040204" pitchFamily="34" charset="-120"/>
                <a:ea typeface="Microsoft JhengHei" panose="020B0604030504040204" pitchFamily="34" charset="-120"/>
              </a:rPr>
              <a:t>abi</a:t>
            </a:r>
            <a:r>
              <a:rPr lang="en-US" altLang="en-US" sz="3200" b="1" dirty="0">
                <a:latin typeface="Microsoft JhengHei" panose="020B0604030504040204" pitchFamily="34" charset="-120"/>
                <a:ea typeface="Microsoft JhengHei" panose="020B0604030504040204" pitchFamily="34" charset="-120"/>
              </a:rPr>
              <a:t> Al-</a:t>
            </a:r>
            <a:r>
              <a:rPr lang="en-US" altLang="en-US" sz="3200" b="1" dirty="0" err="1">
                <a:latin typeface="Microsoft JhengHei" panose="020B0604030504040204" pitchFamily="34" charset="-120"/>
                <a:ea typeface="Microsoft JhengHei" panose="020B0604030504040204" pitchFamily="34" charset="-120"/>
              </a:rPr>
              <a:t>Huqayq</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一位犹太人</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他们趁他睡着时向他行刺</a:t>
            </a:r>
          </a:p>
          <a:p>
            <a:pPr marL="0" indent="0" eaLnBrk="1" hangingPunct="1"/>
            <a:r>
              <a:rPr lang="en-US" altLang="en-US" sz="2400" b="1" i="1" dirty="0">
                <a:solidFill>
                  <a:srgbClr val="0000FF"/>
                </a:solidFill>
                <a:latin typeface="Microsoft JhengHei" panose="020B0604030504040204" pitchFamily="34" charset="-120"/>
                <a:ea typeface="Microsoft JhengHei" panose="020B0604030504040204" pitchFamily="34" charset="-120"/>
              </a:rPr>
              <a:t>Bukhari</a:t>
            </a:r>
            <a:r>
              <a:rPr lang="en-US" altLang="en-US" sz="2400" b="1" dirty="0">
                <a:solidFill>
                  <a:srgbClr val="0000FF"/>
                </a:solidFill>
                <a:latin typeface="Microsoft JhengHei" panose="020B0604030504040204" pitchFamily="34" charset="-120"/>
                <a:ea typeface="Microsoft JhengHei" panose="020B0604030504040204" pitchFamily="34" charset="-120"/>
              </a:rPr>
              <a:t> vol.5 book 59 no.371 (p.251-253)</a:t>
            </a:r>
            <a:r>
              <a:rPr lang="en-US" altLang="zh-CN" sz="2400" b="1" dirty="0">
                <a:solidFill>
                  <a:srgbClr val="0000FF"/>
                </a:solidFill>
                <a:latin typeface="Microsoft JhengHei" panose="020B0604030504040204" pitchFamily="34" charset="-120"/>
                <a:ea typeface="Microsoft JhengHei" panose="020B0604030504040204" pitchFamily="34" charset="-120"/>
              </a:rPr>
              <a:t>                                  </a:t>
            </a:r>
            <a:r>
              <a:rPr lang="en-US" altLang="en-US" sz="2400" b="1" dirty="0">
                <a:solidFill>
                  <a:srgbClr val="0000FF"/>
                </a:solidFill>
                <a:latin typeface="Microsoft JhengHei" panose="020B0604030504040204" pitchFamily="34" charset="-120"/>
                <a:ea typeface="Microsoft JhengHei" panose="020B0604030504040204" pitchFamily="34" charset="-120"/>
              </a:rPr>
              <a:t> </a:t>
            </a:r>
            <a:endParaRPr lang="en-US" altLang="zh-CN" sz="2400"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endParaRPr lang="zh-CN" altLang="en-US" sz="3200" b="1" dirty="0">
              <a:latin typeface="Microsoft JhengHei" panose="020B0604030504040204" pitchFamily="34" charset="-120"/>
              <a:ea typeface="Microsoft JhengHei" panose="020B0604030504040204" pitchFamily="34" charset="-120"/>
            </a:endParaRPr>
          </a:p>
          <a:p>
            <a:pPr marL="0" indent="0" eaLnBrk="1" hangingPunct="1"/>
            <a:r>
              <a:rPr lang="zh-CN" altLang="en-US" sz="3200" b="1" dirty="0">
                <a:latin typeface="Microsoft JhengHei" panose="020B0604030504040204" pitchFamily="34" charset="-120"/>
                <a:ea typeface="Microsoft JhengHei" panose="020B0604030504040204" pitchFamily="34" charset="-120"/>
              </a:rPr>
              <a:t>逃走时阿都拉阿帝跌断了腿，却被穆罕默德治好了。</a:t>
            </a:r>
            <a:r>
              <a:rPr lang="en-US" altLang="zh-CN" sz="3200" b="1" dirty="0">
                <a:latin typeface="Microsoft JhengHei" panose="020B0604030504040204" pitchFamily="34" charset="-120"/>
                <a:ea typeface="Microsoft JhengHei" panose="020B0604030504040204" pitchFamily="34" charset="-120"/>
              </a:rPr>
              <a:t> </a:t>
            </a:r>
          </a:p>
          <a:p>
            <a:pPr marL="0" indent="0" eaLnBrk="1" hangingPunct="1"/>
            <a:r>
              <a:rPr lang="en-US" altLang="en-US" sz="3200" b="1" i="1" dirty="0">
                <a:solidFill>
                  <a:srgbClr val="0000FF"/>
                </a:solidFill>
                <a:latin typeface="Microsoft JhengHei" panose="020B0604030504040204" pitchFamily="34" charset="-120"/>
                <a:ea typeface="Microsoft JhengHei" panose="020B0604030504040204" pitchFamily="34" charset="-120"/>
              </a:rPr>
              <a:t>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vol.7 p.99-105. </a:t>
            </a:r>
            <a:endParaRPr lang="en-US" altLang="zh-CN" sz="3200"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endParaRPr lang="zh-CN" altLang="en-US" sz="3200" b="1" dirty="0">
              <a:latin typeface="Microsoft JhengHei" panose="020B0604030504040204" pitchFamily="34" charset="-120"/>
              <a:ea typeface="Microsoft JhengHei" panose="020B0604030504040204" pitchFamily="34" charset="-120"/>
            </a:endParaRPr>
          </a:p>
          <a:p>
            <a:pPr marL="0" indent="0" eaLnBrk="1" hangingPunct="1"/>
            <a:r>
              <a:rPr lang="zh-CN" altLang="en-US" sz="3200" b="1" dirty="0">
                <a:latin typeface="Microsoft JhengHei" panose="020B0604030504040204" pitchFamily="34" charset="-120"/>
                <a:ea typeface="Microsoft JhengHei" panose="020B0604030504040204" pitchFamily="34" charset="-120"/>
              </a:rPr>
              <a:t>他们宽恕了他的妻子。                                                                       </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p.101,103.</a:t>
            </a:r>
            <a:endParaRPr lang="en-US" altLang="en-US" sz="3200"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8CB86A1E-E7FA-69A6-93A6-5DC5B81481F9}"/>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B8F50CE7-2604-CD4A-50E2-1968AEA3F203}"/>
              </a:ext>
            </a:extLst>
          </p:cNvPr>
          <p:cNvSpPr>
            <a:spLocks noGrp="1"/>
          </p:cNvSpPr>
          <p:nvPr>
            <p:ph type="sldNum" sz="quarter" idx="12"/>
          </p:nvPr>
        </p:nvSpPr>
        <p:spPr/>
        <p:txBody>
          <a:bodyPr/>
          <a:lstStyle/>
          <a:p>
            <a:pPr>
              <a:defRPr/>
            </a:pPr>
            <a:fld id="{BF7E1B6A-5A43-42AC-B8B6-DB511874BFF6}" type="slidenum">
              <a:rPr lang="en-US" altLang="en-US"/>
              <a:pPr>
                <a:defRPr/>
              </a:pPr>
              <a:t>25</a:t>
            </a:fld>
            <a:endParaRPr lang="en-US" altLang="en-US"/>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268200" cy="6986528"/>
          </a:xfrm>
          <a:prstGeom prst="rect">
            <a:avLst/>
          </a:prstGeom>
        </p:spPr>
        <p:txBody>
          <a:bodyPr wrap="square">
            <a:spAutoFit/>
          </a:bodyPr>
          <a:lstStyle/>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迁都第三年大战</a:t>
            </a:r>
            <a:r>
              <a:rPr lang="en-US" altLang="zh-CN" sz="2800" b="1" dirty="0">
                <a:solidFill>
                  <a:srgbClr val="003399"/>
                </a:solidFill>
                <a:latin typeface="Times New Roman" panose="02020603050405020304" pitchFamily="18" charset="0"/>
                <a:ea typeface="SimHei" panose="02010609060101010101" pitchFamily="49" charset="-122"/>
                <a:cs typeface="经典标宋简"/>
              </a:rPr>
              <a:t>: </a:t>
            </a:r>
            <a:r>
              <a:rPr lang="zh-CN" altLang="zh-CN" sz="2800" b="1" dirty="0">
                <a:solidFill>
                  <a:srgbClr val="003399"/>
                </a:solidFill>
                <a:latin typeface="Times New Roman" panose="02020603050405020304" pitchFamily="18" charset="0"/>
                <a:ea typeface="SimHei" panose="02010609060101010101" pitchFamily="49" charset="-122"/>
                <a:cs typeface="经典标宋简"/>
              </a:rPr>
              <a:t>乌户山之战</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麦加的古来希族人，还想要处理穆罕默德对商队的威胁，对巴达的战争事故心有不干，于公元</a:t>
            </a:r>
            <a:r>
              <a:rPr lang="en-US" altLang="zh-CN" sz="2800" b="1" dirty="0">
                <a:latin typeface="Times New Roman" panose="02020603050405020304" pitchFamily="18" charset="0"/>
                <a:ea typeface="SimHei" panose="02010609060101010101" pitchFamily="49" charset="-122"/>
                <a:cs typeface="经典标宋简"/>
              </a:rPr>
              <a:t>625</a:t>
            </a:r>
            <a:r>
              <a:rPr lang="zh-CN" altLang="zh-CN" sz="2800" b="1" dirty="0">
                <a:latin typeface="Times New Roman" panose="02020603050405020304" pitchFamily="18" charset="0"/>
                <a:ea typeface="SimHei" panose="02010609060101010101" pitchFamily="49" charset="-122"/>
                <a:cs typeface="经典标宋简"/>
              </a:rPr>
              <a:t>年三月决定派兵</a:t>
            </a:r>
            <a:r>
              <a:rPr lang="en-US" altLang="zh-CN" sz="2800" b="1" dirty="0">
                <a:latin typeface="Times New Roman" panose="02020603050405020304" pitchFamily="18" charset="0"/>
                <a:ea typeface="SimHei" panose="02010609060101010101" pitchFamily="49" charset="-122"/>
                <a:cs typeface="经典标宋简"/>
              </a:rPr>
              <a:t>3200</a:t>
            </a:r>
            <a:r>
              <a:rPr lang="zh-CN" altLang="zh-CN" sz="2800" b="1" dirty="0">
                <a:latin typeface="Times New Roman" panose="02020603050405020304" pitchFamily="18" charset="0"/>
                <a:ea typeface="SimHei" panose="02010609060101010101" pitchFamily="49" charset="-122"/>
                <a:cs typeface="经典标宋简"/>
              </a:rPr>
              <a:t>报复。</a:t>
            </a:r>
            <a:r>
              <a:rPr lang="zh-CN" altLang="zh-CN" sz="2800" b="1" dirty="0">
                <a:latin typeface="Times New Roman" panose="02020603050405020304" pitchFamily="18" charset="0"/>
                <a:ea typeface="SimHei" panose="02010609060101010101" pitchFamily="49" charset="-122"/>
              </a:rPr>
              <a:t>穆罕默德知道麦地那来了敌军，起初不敢出去应战，打算当麦加人进城后从房顶上偷袭；乌拜之子阿布德．阿拉（</a:t>
            </a:r>
            <a:r>
              <a:rPr lang="en-US" altLang="zh-CN" sz="2800" b="1" dirty="0" err="1">
                <a:latin typeface="Times New Roman" panose="02020603050405020304" pitchFamily="18" charset="0"/>
                <a:ea typeface="SimHei" panose="02010609060101010101" pitchFamily="49" charset="-122"/>
              </a:rPr>
              <a:t>Abd</a:t>
            </a:r>
            <a:r>
              <a:rPr lang="en-US" altLang="zh-CN" sz="2800" b="1" dirty="0">
                <a:latin typeface="Times New Roman" panose="02020603050405020304" pitchFamily="18" charset="0"/>
                <a:ea typeface="SimHei" panose="02010609060101010101" pitchFamily="49" charset="-122"/>
              </a:rPr>
              <a:t> Allah bin </a:t>
            </a:r>
            <a:r>
              <a:rPr lang="en-US" altLang="zh-CN" sz="2800" b="1" dirty="0" err="1">
                <a:latin typeface="Times New Roman" panose="02020603050405020304" pitchFamily="18" charset="0"/>
                <a:ea typeface="SimHei" panose="02010609060101010101" pitchFamily="49" charset="-122"/>
              </a:rPr>
              <a:t>Ubai</a:t>
            </a:r>
            <a:r>
              <a:rPr lang="zh-CN" altLang="zh-CN" sz="2800" b="1" dirty="0">
                <a:latin typeface="Times New Roman" panose="02020603050405020304" pitchFamily="18" charset="0"/>
                <a:ea typeface="SimHei" panose="02010609060101010101" pitchFamily="49" charset="-122"/>
              </a:rPr>
              <a:t>）同意这策略，但麦地那城的人恐怕妇孺受害，希望穆罕默德出去迎战，因为在外头吃败仗，总比在城里打仗好。穆罕默德</a:t>
            </a:r>
            <a:r>
              <a:rPr lang="zh-CN" altLang="en-US" sz="2800" b="1" dirty="0">
                <a:latin typeface="Times New Roman" panose="02020603050405020304" pitchFamily="18" charset="0"/>
                <a:ea typeface="SimHei" panose="02010609060101010101" pitchFamily="49" charset="-122"/>
              </a:rPr>
              <a:t>等</a:t>
            </a:r>
            <a:r>
              <a:rPr lang="zh-CN" altLang="zh-CN" sz="2800" b="1" dirty="0">
                <a:latin typeface="Times New Roman" panose="02020603050405020304" pitchFamily="18" charset="0"/>
                <a:ea typeface="SimHei" panose="02010609060101010101" pitchFamily="49" charset="-122"/>
              </a:rPr>
              <a:t>呼求他的真主，请他下来为他们争战。穆斯林听信他们的话，以为安拉与天神都在他们这边，是必胜无疑的。</a:t>
            </a:r>
            <a:endParaRPr lang="en-US" altLang="zh-CN" sz="2800" b="1" dirty="0">
              <a:latin typeface="Times New Roman" panose="02020603050405020304" pitchFamily="18" charset="0"/>
              <a:ea typeface="SimHei" panose="02010609060101010101" pitchFamily="49" charset="-122"/>
            </a:endParaRPr>
          </a:p>
          <a:p>
            <a:pPr>
              <a:spcAft>
                <a:spcPts val="0"/>
              </a:spcAft>
            </a:pPr>
            <a:endParaRPr lang="en-US" altLang="zh-CN" sz="2800" b="1" dirty="0">
              <a:latin typeface="Times New Roman" panose="02020603050405020304" pitchFamily="18" charset="0"/>
              <a:ea typeface="SimHei" panose="02010609060101010101" pitchFamily="49" charset="-122"/>
            </a:endParaRPr>
          </a:p>
          <a:p>
            <a:pPr>
              <a:spcAft>
                <a:spcPts val="0"/>
              </a:spcAft>
            </a:pPr>
            <a:r>
              <a:rPr lang="zh-CN" altLang="zh-CN" sz="2800" b="1" dirty="0">
                <a:latin typeface="Times New Roman" panose="02020603050405020304" pitchFamily="18" charset="0"/>
                <a:ea typeface="SimHei" panose="02010609060101010101" pitchFamily="49" charset="-122"/>
              </a:rPr>
              <a:t>穆罕默德对跟随者说：</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我会求安拉与天神为我们打仗。</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于是一千人出去迎战，以为真有一千天军与他们并肩作战。</a:t>
            </a:r>
            <a:r>
              <a:rPr lang="zh-CN" altLang="zh-CN" sz="2800" b="1" dirty="0">
                <a:latin typeface="Times New Roman" panose="02020603050405020304" pitchFamily="18" charset="0"/>
                <a:ea typeface="SimHei" panose="02010609060101010101" pitchFamily="49" charset="-122"/>
                <a:cs typeface="经典标宋简"/>
              </a:rPr>
              <a:t>穆罕默德以一千兵回应；在鸟胡山</a:t>
            </a:r>
            <a:r>
              <a:rPr lang="en-US" altLang="zh-CN" sz="2800" b="1" dirty="0" err="1">
                <a:latin typeface="Times New Roman" panose="02020603050405020304" pitchFamily="18" charset="0"/>
                <a:ea typeface="SimHei" panose="02010609060101010101" pitchFamily="49" charset="-122"/>
                <a:cs typeface="经典标宋简"/>
              </a:rPr>
              <a:t>Uhud</a:t>
            </a:r>
            <a:r>
              <a:rPr lang="zh-CN" altLang="zh-CN" sz="2800" b="1" dirty="0">
                <a:latin typeface="Times New Roman" panose="02020603050405020304" pitchFamily="18" charset="0"/>
                <a:ea typeface="SimHei" panose="02010609060101010101" pitchFamily="49" charset="-122"/>
                <a:cs typeface="经典标宋简"/>
              </a:rPr>
              <a:t>仰战，兵分三路，一路军迎敌，引他们进入峡谷，二路军从后头堵住麦加军，第三路军峡谷山上以弓箭射杀麦加军。穆斯林几乎得手，弓箭手从山上射箭，阻止了进取。但因第一路军，领带</a:t>
            </a:r>
            <a:r>
              <a:rPr lang="en-US" altLang="zh-CN" sz="2800" b="1" dirty="0">
                <a:latin typeface="Times New Roman" panose="02020603050405020304" pitchFamily="18" charset="0"/>
                <a:ea typeface="SimHei" panose="02010609060101010101" pitchFamily="49" charset="-122"/>
                <a:cs typeface="经典标宋简"/>
              </a:rPr>
              <a:t>300</a:t>
            </a:r>
            <a:r>
              <a:rPr lang="zh-CN" altLang="zh-CN" sz="2800" b="1" dirty="0">
                <a:latin typeface="Times New Roman" panose="02020603050405020304" pitchFamily="18" charset="0"/>
                <a:ea typeface="SimHei" panose="02010609060101010101" pitchFamily="49" charset="-122"/>
                <a:cs typeface="经典标宋简"/>
              </a:rPr>
              <a:t>兵，提早拆回麦地拿；计划无法奏效。穆斯林打败，穆罕默也受了伤，他得力的叔父含沙</a:t>
            </a:r>
            <a:r>
              <a:rPr lang="en-US" altLang="zh-CN" sz="2800" b="1" dirty="0">
                <a:latin typeface="Times New Roman" panose="02020603050405020304" pitchFamily="18" charset="0"/>
                <a:ea typeface="SimHei" panose="02010609060101010101" pitchFamily="49" charset="-122"/>
                <a:cs typeface="经典标宋简"/>
              </a:rPr>
              <a:t>Hamza</a:t>
            </a:r>
            <a:r>
              <a:rPr lang="zh-CN" altLang="zh-CN" sz="2800" b="1" dirty="0">
                <a:latin typeface="Times New Roman" panose="02020603050405020304" pitchFamily="18" charset="0"/>
                <a:ea typeface="SimHei" panose="02010609060101010101" pitchFamily="49" charset="-122"/>
                <a:cs typeface="经典标宋简"/>
              </a:rPr>
              <a:t>战死及失去好些有质素的领袖。</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396459594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回教军败退，但麦加人竟未乘胜直入麦地拿。</a:t>
            </a:r>
            <a:r>
              <a:rPr lang="zh-CN" altLang="en-US" sz="2800" b="1" dirty="0">
                <a:latin typeface="Times New Roman" panose="02020603050405020304" pitchFamily="18" charset="0"/>
                <a:ea typeface="SimHei" panose="02010609060101010101" pitchFamily="49" charset="-122"/>
                <a:cs typeface="经典标宋简"/>
              </a:rPr>
              <a:t>默氏</a:t>
            </a:r>
            <a:r>
              <a:rPr lang="zh-CN" altLang="zh-CN" sz="2800" b="1" dirty="0">
                <a:latin typeface="Times New Roman" panose="02020603050405020304" pitchFamily="18" charset="0"/>
                <a:ea typeface="SimHei" panose="02010609060101010101" pitchFamily="49" charset="-122"/>
                <a:cs typeface="经典标宋简"/>
              </a:rPr>
              <a:t>告诉人们失败是因为天使在忙别的事； 另一方面百姓没有等候神。此战以後，他</a:t>
            </a:r>
            <a:r>
              <a:rPr lang="zh-CN" altLang="en-US" sz="2800" b="1" dirty="0">
                <a:latin typeface="Times New Roman" panose="02020603050405020304" pitchFamily="18" charset="0"/>
                <a:ea typeface="SimHei" panose="02010609060101010101" pitchFamily="49" charset="-122"/>
                <a:cs typeface="经典标宋简"/>
              </a:rPr>
              <a:t>正式</a:t>
            </a:r>
            <a:r>
              <a:rPr lang="zh-CN" altLang="zh-CN" sz="2800" b="1" dirty="0">
                <a:latin typeface="Times New Roman" panose="02020603050405020304" pitchFamily="18" charset="0"/>
                <a:ea typeface="SimHei" panose="02010609060101010101" pitchFamily="49" charset="-122"/>
                <a:cs typeface="经典标宋简"/>
              </a:rPr>
              <a:t>宣告圣战的启示。</a:t>
            </a:r>
            <a:r>
              <a:rPr lang="en-US" altLang="zh-CN" sz="2800" b="1" dirty="0">
                <a:latin typeface="Times New Roman" panose="02020603050405020304" pitchFamily="18" charset="0"/>
                <a:ea typeface="SimHei" panose="02010609060101010101" pitchFamily="49" charset="-122"/>
                <a:cs typeface="经典标宋简"/>
              </a:rPr>
              <a:t> </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战争已成为你们的定制</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古兰经</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2</a:t>
            </a:r>
            <a:r>
              <a:rPr lang="zh-CN" altLang="zh-CN" sz="2800" b="1" dirty="0">
                <a:solidFill>
                  <a:srgbClr val="008000"/>
                </a:solidFill>
                <a:latin typeface="Times New Roman" panose="02020603050405020304" pitchFamily="18" charset="0"/>
                <a:ea typeface="SimHei" panose="02010609060101010101" pitchFamily="49" charset="-122"/>
                <a:cs typeface="经典标宋简"/>
              </a:rPr>
              <a:t>：</a:t>
            </a:r>
            <a:r>
              <a:rPr lang="en-US" altLang="zh-CN" sz="2800" b="1" dirty="0">
                <a:solidFill>
                  <a:srgbClr val="008000"/>
                </a:solidFill>
                <a:latin typeface="Times New Roman" panose="02020603050405020304" pitchFamily="18" charset="0"/>
                <a:ea typeface="SimHei" panose="02010609060101010101" pitchFamily="49" charset="-122"/>
                <a:cs typeface="经典标宋简"/>
              </a:rPr>
              <a:t>216) </a:t>
            </a: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solidFill>
                  <a:srgbClr val="0000FF"/>
                </a:solidFill>
              </a:rPr>
              <a:t>乌户山之战役失败了</a:t>
            </a:r>
            <a:r>
              <a:rPr lang="zh-CN" altLang="en-US" sz="2800" b="1" dirty="0"/>
              <a:t>：</a:t>
            </a:r>
            <a:endParaRPr lang="en-US" altLang="zh-CN" sz="2800" b="1" dirty="0"/>
          </a:p>
          <a:p>
            <a:r>
              <a:rPr lang="zh-CN" altLang="zh-CN" sz="2800" b="1" dirty="0"/>
              <a:t>穆罕默德无论如何也得有个交代，人们问：『穆罕默德的主到哪儿去了？答应一同作战的天神又到哪儿去了？』在战役中受重伤的萨德本（</a:t>
            </a:r>
            <a:r>
              <a:rPr lang="en-US" altLang="zh-CN" sz="2800" b="1" dirty="0" err="1"/>
              <a:t>Sa'd</a:t>
            </a:r>
            <a:r>
              <a:rPr lang="en-US" altLang="zh-CN" sz="2800" b="1" dirty="0"/>
              <a:t> Ben</a:t>
            </a:r>
            <a:r>
              <a:rPr lang="zh-CN" altLang="zh-CN" sz="2800" b="1" dirty="0"/>
              <a:t>）追问他的属灵导师：穆罕默德，这下我们该怎办？恐怕同盟军不会再信我们了。</a:t>
            </a:r>
            <a:r>
              <a:rPr lang="en-US" altLang="zh-CN" sz="2800" b="1" dirty="0"/>
              <a:t>”</a:t>
            </a:r>
            <a:r>
              <a:rPr lang="zh-CN" altLang="zh-CN" sz="2800" b="1" dirty="0"/>
              <a:t>穆罕默德叫追随者稍等一会儿，他要请示安拉。</a:t>
            </a:r>
            <a:endParaRPr lang="en-MY" altLang="zh-CN" sz="2800" b="1" dirty="0"/>
          </a:p>
          <a:p>
            <a:endParaRPr lang="en-MY" altLang="zh-CN" sz="2800" b="1" dirty="0"/>
          </a:p>
          <a:p>
            <a:r>
              <a:rPr lang="zh-CN" altLang="zh-CN" sz="2800" b="1" dirty="0"/>
              <a:t> </a:t>
            </a:r>
            <a:r>
              <a:rPr lang="en-US" altLang="zh-CN" sz="2800" b="1" dirty="0"/>
              <a:t>“</a:t>
            </a:r>
            <a:r>
              <a:rPr lang="zh-CN" altLang="zh-CN" sz="2800" b="1" dirty="0"/>
              <a:t>吉卜利里</a:t>
            </a:r>
            <a:r>
              <a:rPr lang="en-US" altLang="zh-CN" sz="2800" b="1" dirty="0"/>
              <a:t>”</a:t>
            </a:r>
            <a:r>
              <a:rPr lang="zh-CN" altLang="zh-CN" sz="2800" b="1" dirty="0"/>
              <a:t>随时准备好要启示了。于是他领受了</a:t>
            </a:r>
            <a:r>
              <a:rPr lang="en-US" altLang="zh-CN" sz="2800" b="1" dirty="0"/>
              <a:t>61</a:t>
            </a:r>
            <a:r>
              <a:rPr lang="zh-CN" altLang="zh-CN" sz="2800" b="1" dirty="0"/>
              <a:t>节经文（古兰经仪姆兰的家属篇</a:t>
            </a:r>
            <a:r>
              <a:rPr lang="en-US" altLang="zh-CN" sz="2800" b="1" dirty="0"/>
              <a:t>3</a:t>
            </a:r>
            <a:r>
              <a:rPr lang="zh-CN" altLang="zh-CN" sz="2800" b="1" dirty="0"/>
              <a:t>：</a:t>
            </a:r>
            <a:r>
              <a:rPr lang="en-US" altLang="zh-CN" sz="2800" b="1" dirty="0"/>
              <a:t>121</a:t>
            </a:r>
            <a:r>
              <a:rPr lang="zh-CN" altLang="zh-CN" sz="2800" b="1" dirty="0"/>
              <a:t>－</a:t>
            </a:r>
            <a:r>
              <a:rPr lang="en-US" altLang="zh-CN" sz="2800" b="1" dirty="0"/>
              <a:t>181</a:t>
            </a:r>
            <a:r>
              <a:rPr lang="zh-CN" altLang="zh-CN" sz="2800" b="1" dirty="0"/>
              <a:t>。）。信息有几个重点：穆斯林不要再责问这奥秘的事；穆斯林当中有不信的，有不敬虔之故；反对战争之人的言论是虚妄的；这次失败出于安拉的考验；殉道者已经获得天上的赏赐</a:t>
            </a:r>
            <a:r>
              <a:rPr lang="en-US" altLang="zh-CN" sz="2800" b="1" dirty="0"/>
              <a:t>..</a:t>
            </a:r>
            <a:r>
              <a:rPr lang="zh-CN" altLang="zh-CN" sz="2800" b="1" dirty="0"/>
              <a:t>；</a:t>
            </a:r>
            <a:r>
              <a:rPr lang="zh-CN" altLang="en-US" sz="2800" b="1" dirty="0"/>
              <a:t>穆斯林后来回顾</a:t>
            </a:r>
            <a:r>
              <a:rPr lang="zh-CN" altLang="zh-CN" sz="2800" b="1" dirty="0"/>
              <a:t>穆罕默德</a:t>
            </a:r>
            <a:r>
              <a:rPr lang="zh-CN" altLang="en-US" sz="2800" b="1" dirty="0"/>
              <a:t>就这事的评论，</a:t>
            </a:r>
            <a:r>
              <a:rPr lang="zh-CN" altLang="zh-CN" sz="2800" b="1" dirty="0"/>
              <a:t>又添了</a:t>
            </a:r>
            <a:r>
              <a:rPr lang="en-US" altLang="zh-CN" sz="2800" b="1" dirty="0"/>
              <a:t>400</a:t>
            </a:r>
            <a:r>
              <a:rPr lang="zh-CN" altLang="zh-CN" sz="2800" b="1" dirty="0"/>
              <a:t>多句话，都记录在布哈里与穆斯林两部圣训内。</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14459321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CF1F96F2-67DB-C8A1-3281-E0B43A9D1305}"/>
              </a:ext>
            </a:extLst>
          </p:cNvPr>
          <p:cNvSpPr>
            <a:spLocks noGrp="1" noChangeArrowheads="1"/>
          </p:cNvSpPr>
          <p:nvPr>
            <p:ph type="title"/>
          </p:nvPr>
        </p:nvSpPr>
        <p:spPr/>
        <p:txBody>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有趣的殉道注解</a:t>
            </a:r>
            <a:endParaRPr lang="en-US" altLang="en-US" sz="4000" b="1" dirty="0">
              <a:solidFill>
                <a:srgbClr val="FF0000"/>
              </a:solidFill>
              <a:latin typeface="Microsoft JhengHei" panose="020B0604030504040204" pitchFamily="34" charset="-120"/>
              <a:ea typeface="Microsoft JhengHei" panose="020B0604030504040204" pitchFamily="34" charset="-120"/>
            </a:endParaRPr>
          </a:p>
        </p:txBody>
      </p:sp>
      <p:sp>
        <p:nvSpPr>
          <p:cNvPr id="21507" name="Rectangle 3">
            <a:extLst>
              <a:ext uri="{FF2B5EF4-FFF2-40B4-BE49-F238E27FC236}">
                <a16:creationId xmlns:a16="http://schemas.microsoft.com/office/drawing/2014/main" id="{DABAEEB5-9919-53F7-D84D-B92F60CE0245}"/>
              </a:ext>
            </a:extLst>
          </p:cNvPr>
          <p:cNvSpPr>
            <a:spLocks noGrp="1" noChangeArrowheads="1"/>
          </p:cNvSpPr>
          <p:nvPr>
            <p:ph idx="1"/>
          </p:nvPr>
        </p:nvSpPr>
        <p:spPr>
          <a:xfrm>
            <a:off x="1524000" y="1447800"/>
            <a:ext cx="8229600" cy="4648200"/>
          </a:xfrm>
        </p:spPr>
        <p:txBody>
          <a:bodyPr/>
          <a:lstStyle/>
          <a:p>
            <a:pPr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「那些在乌户山战事中死亡的穆斯林军队约</a:t>
            </a:r>
            <a:r>
              <a:rPr lang="en-US" altLang="zh-CN" sz="3200" b="1" dirty="0">
                <a:latin typeface="Microsoft JhengHei" panose="020B0604030504040204" pitchFamily="34" charset="-120"/>
                <a:ea typeface="Microsoft JhengHei" panose="020B0604030504040204" pitchFamily="34" charset="-120"/>
              </a:rPr>
              <a:t>70</a:t>
            </a:r>
            <a:r>
              <a:rPr lang="zh-CN" altLang="en-US" sz="3200" b="1" dirty="0">
                <a:latin typeface="Microsoft JhengHei" panose="020B0604030504040204" pitchFamily="34" charset="-120"/>
                <a:ea typeface="Microsoft JhengHei" panose="020B0604030504040204" pitchFamily="34" charset="-120"/>
              </a:rPr>
              <a:t>人 ，他们的灵魂被放在天堂中，有青鸟作伴的穗田中</a:t>
            </a:r>
            <a:r>
              <a:rPr lang="en-US" altLang="en-US"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                  </a:t>
            </a:r>
            <a:endParaRPr lang="en-MY" altLang="zh-CN" sz="3200" b="1" dirty="0">
              <a:latin typeface="Microsoft JhengHei" panose="020B0604030504040204" pitchFamily="34" charset="-120"/>
              <a:ea typeface="Microsoft JhengHei" panose="020B0604030504040204" pitchFamily="34" charset="-120"/>
            </a:endParaRPr>
          </a:p>
          <a:p>
            <a:pPr eaLnBrk="1" hangingPunct="1">
              <a:lnSpc>
                <a:spcPct val="100000"/>
              </a:lnSpc>
            </a:pPr>
            <a:r>
              <a:rPr lang="en-US" altLang="en-US" b="1" i="1" dirty="0">
                <a:solidFill>
                  <a:srgbClr val="0000FF"/>
                </a:solidFill>
                <a:latin typeface="Microsoft JhengHei" panose="020B0604030504040204" pitchFamily="34" charset="-120"/>
                <a:ea typeface="Microsoft JhengHei" panose="020B0604030504040204" pitchFamily="34" charset="-120"/>
              </a:rPr>
              <a:t>Abu Dawud</a:t>
            </a:r>
            <a:r>
              <a:rPr lang="en-US" altLang="en-US" b="1" dirty="0">
                <a:solidFill>
                  <a:srgbClr val="0000FF"/>
                </a:solidFill>
                <a:latin typeface="Microsoft JhengHei" panose="020B0604030504040204" pitchFamily="34" charset="-120"/>
                <a:ea typeface="Microsoft JhengHei" panose="020B0604030504040204" pitchFamily="34" charset="-120"/>
              </a:rPr>
              <a:t> 2:2514 p.699</a:t>
            </a:r>
          </a:p>
        </p:txBody>
      </p:sp>
      <p:sp>
        <p:nvSpPr>
          <p:cNvPr id="3" name="Footer Placeholder 4">
            <a:extLst>
              <a:ext uri="{FF2B5EF4-FFF2-40B4-BE49-F238E27FC236}">
                <a16:creationId xmlns:a16="http://schemas.microsoft.com/office/drawing/2014/main" id="{FE482E12-6CDF-2E40-9386-246486C259A6}"/>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638C3309-97F3-BBE1-DE17-DE9936B8CBD3}"/>
              </a:ext>
            </a:extLst>
          </p:cNvPr>
          <p:cNvSpPr>
            <a:spLocks noGrp="1"/>
          </p:cNvSpPr>
          <p:nvPr>
            <p:ph type="sldNum" sz="quarter" idx="12"/>
          </p:nvPr>
        </p:nvSpPr>
        <p:spPr/>
        <p:txBody>
          <a:bodyPr/>
          <a:lstStyle/>
          <a:p>
            <a:pPr>
              <a:defRPr/>
            </a:pPr>
            <a:fld id="{CF8E25DB-25AE-4479-AC1F-E4DE835115A3}" type="slidenum">
              <a:rPr lang="en-US" altLang="en-US"/>
              <a:pPr>
                <a:defRPr/>
              </a:pPr>
              <a:t>28</a:t>
            </a:fld>
            <a:endParaRPr lang="en-US" altLang="en-US"/>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71BAD2C-4328-A533-6390-54382FD8CFB7}"/>
            </a:ext>
          </a:extLst>
        </p:cNvPr>
        <p:cNvGrpSpPr/>
        <p:nvPr/>
      </p:nvGrpSpPr>
      <p:grpSpPr>
        <a:xfrm>
          <a:off x="0" y="0"/>
          <a:ext cx="0" cy="0"/>
          <a:chOff x="0" y="0"/>
          <a:chExt cx="0" cy="0"/>
        </a:xfrm>
      </p:grpSpPr>
      <p:sp>
        <p:nvSpPr>
          <p:cNvPr id="23554" name="Rectangle 2">
            <a:extLst>
              <a:ext uri="{FF2B5EF4-FFF2-40B4-BE49-F238E27FC236}">
                <a16:creationId xmlns:a16="http://schemas.microsoft.com/office/drawing/2014/main" id="{41CF409A-6024-C912-6733-003ED5D23005}"/>
              </a:ext>
            </a:extLst>
          </p:cNvPr>
          <p:cNvSpPr>
            <a:spLocks noGrp="1" noChangeArrowheads="1"/>
          </p:cNvSpPr>
          <p:nvPr>
            <p:ph type="title"/>
          </p:nvPr>
        </p:nvSpPr>
        <p:spPr/>
        <p:txBody>
          <a:bodyPr/>
          <a:lstStyle/>
          <a:p>
            <a:pPr eaLnBrk="1" hangingPunct="1"/>
            <a:r>
              <a:rPr lang="zh-CN" altLang="en-US" sz="4000" dirty="0">
                <a:solidFill>
                  <a:srgbClr val="FF0000"/>
                </a:solidFill>
                <a:latin typeface="Microsoft JhengHei" panose="020B0604030504040204" pitchFamily="34" charset="-120"/>
                <a:ea typeface="Microsoft JhengHei" panose="020B0604030504040204" pitchFamily="34" charset="-120"/>
              </a:rPr>
              <a:t>管教卡达番人</a:t>
            </a:r>
            <a:r>
              <a:rPr lang="en-US" altLang="en-US" sz="4000" dirty="0" err="1">
                <a:solidFill>
                  <a:srgbClr val="FF0000"/>
                </a:solidFill>
                <a:latin typeface="Microsoft JhengHei" panose="020B0604030504040204" pitchFamily="34" charset="-120"/>
                <a:ea typeface="Microsoft JhengHei" panose="020B0604030504040204" pitchFamily="34" charset="-120"/>
              </a:rPr>
              <a:t>Ghatafan</a:t>
            </a:r>
            <a:endParaRPr lang="en-US" altLang="en-US" sz="4000" dirty="0">
              <a:solidFill>
                <a:srgbClr val="FF0000"/>
              </a:solidFill>
              <a:latin typeface="Microsoft JhengHei" panose="020B0604030504040204" pitchFamily="34" charset="-120"/>
              <a:ea typeface="Microsoft JhengHei" panose="020B0604030504040204" pitchFamily="34" charset="-120"/>
            </a:endParaRPr>
          </a:p>
        </p:txBody>
      </p:sp>
      <p:sp>
        <p:nvSpPr>
          <p:cNvPr id="23555" name="Rectangle 3">
            <a:extLst>
              <a:ext uri="{FF2B5EF4-FFF2-40B4-BE49-F238E27FC236}">
                <a16:creationId xmlns:a16="http://schemas.microsoft.com/office/drawing/2014/main" id="{232B57BF-3735-1700-B60D-E273E3281B1B}"/>
              </a:ext>
            </a:extLst>
          </p:cNvPr>
          <p:cNvSpPr>
            <a:spLocks noGrp="1" noChangeArrowheads="1"/>
          </p:cNvSpPr>
          <p:nvPr>
            <p:ph idx="1"/>
          </p:nvPr>
        </p:nvSpPr>
        <p:spPr/>
        <p:txBody>
          <a:bodyPr/>
          <a:lstStyle/>
          <a:p>
            <a:pPr marL="0" indent="0" eaLnBrk="1" hangingPunct="1"/>
            <a:r>
              <a:rPr lang="zh-CN" altLang="en-US" sz="3200" b="1" dirty="0">
                <a:latin typeface="Microsoft JhengHei" panose="020B0604030504040204" pitchFamily="34" charset="-120"/>
                <a:ea typeface="Microsoft JhengHei" panose="020B0604030504040204" pitchFamily="34" charset="-120"/>
              </a:rPr>
              <a:t>於回历三年，进取内志</a:t>
            </a:r>
            <a:r>
              <a:rPr lang="en-US" altLang="zh-CN" sz="3200" b="1" dirty="0">
                <a:latin typeface="Microsoft JhengHei" panose="020B0604030504040204" pitchFamily="34" charset="-120"/>
                <a:ea typeface="Microsoft JhengHei" panose="020B0604030504040204" pitchFamily="34" charset="-120"/>
              </a:rPr>
              <a:t>Najd</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（阿拉伯的一省</a:t>
            </a:r>
            <a:r>
              <a:rPr lang="en-US" altLang="zh-CN"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的卡达番人。默罕默德怀疑他们有敌意，可能与别人联盟。是事先威吓警告他们。没有穆斯林死亡。 </a:t>
            </a:r>
          </a:p>
          <a:p>
            <a:pPr marL="0" indent="0" eaLnBrk="1" hangingPunct="1"/>
            <a:r>
              <a:rPr lang="en-US" altLang="en-US" sz="3200" b="1" i="1" dirty="0">
                <a:solidFill>
                  <a:srgbClr val="0000FF"/>
                </a:solidFill>
                <a:latin typeface="Microsoft JhengHei" panose="020B0604030504040204" pitchFamily="34" charset="-120"/>
                <a:ea typeface="Microsoft JhengHei" panose="020B0604030504040204" pitchFamily="34" charset="-120"/>
              </a:rPr>
              <a:t>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vol.7 p.93.</a:t>
            </a:r>
          </a:p>
        </p:txBody>
      </p:sp>
      <p:sp>
        <p:nvSpPr>
          <p:cNvPr id="3" name="Footer Placeholder 4">
            <a:extLst>
              <a:ext uri="{FF2B5EF4-FFF2-40B4-BE49-F238E27FC236}">
                <a16:creationId xmlns:a16="http://schemas.microsoft.com/office/drawing/2014/main" id="{D34FD358-53A1-F1FF-39E2-E413C02281DF}"/>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63847BA1-A4CE-F6CF-E703-5A26317762EE}"/>
              </a:ext>
            </a:extLst>
          </p:cNvPr>
          <p:cNvSpPr>
            <a:spLocks noGrp="1"/>
          </p:cNvSpPr>
          <p:nvPr>
            <p:ph type="sldNum" sz="quarter" idx="12"/>
          </p:nvPr>
        </p:nvSpPr>
        <p:spPr/>
        <p:txBody>
          <a:bodyPr/>
          <a:lstStyle/>
          <a:p>
            <a:pPr>
              <a:defRPr/>
            </a:pPr>
            <a:fld id="{2264BAB2-6001-44ED-BF6F-620FB786CC73}" type="slidenum">
              <a:rPr lang="en-US" altLang="en-US"/>
              <a:pPr>
                <a:defRPr/>
              </a:pPr>
              <a:t>29</a:t>
            </a:fld>
            <a:endParaRPr lang="en-US" altLang="en-US"/>
          </a:p>
        </p:txBody>
      </p:sp>
    </p:spTree>
    <p:extLst>
      <p:ext uri="{BB962C8B-B14F-4D97-AF65-F5344CB8AC3E}">
        <p14:creationId xmlns:p14="http://schemas.microsoft.com/office/powerpoint/2010/main" val="27121241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公元</a:t>
            </a:r>
            <a:r>
              <a:rPr lang="en-US" altLang="zh-CN" sz="2800" b="1" dirty="0">
                <a:latin typeface="Times New Roman" panose="02020603050405020304" pitchFamily="18" charset="0"/>
                <a:ea typeface="SimHei" panose="02010609060101010101" pitchFamily="49" charset="-122"/>
                <a:cs typeface="经典标宋简"/>
              </a:rPr>
              <a:t>622</a:t>
            </a:r>
            <a:r>
              <a:rPr lang="zh-CN" altLang="zh-CN" sz="2800" b="1" dirty="0">
                <a:latin typeface="Times New Roman" panose="02020603050405020304" pitchFamily="18" charset="0"/>
                <a:ea typeface="SimHei" panose="02010609060101010101" pitchFamily="49" charset="-122"/>
                <a:cs typeface="经典标宋简"/>
              </a:rPr>
              <a:t>这是个大的迁离</a:t>
            </a:r>
            <a:r>
              <a:rPr lang="en-US" altLang="zh-CN" sz="2800" b="1" dirty="0">
                <a:latin typeface="Times New Roman" panose="02020603050405020304" pitchFamily="18" charset="0"/>
                <a:ea typeface="SimHei" panose="02010609060101010101" pitchFamily="49" charset="-122"/>
                <a:cs typeface="经典标宋简"/>
              </a:rPr>
              <a:t> </a:t>
            </a:r>
            <a:r>
              <a:rPr lang="en-US" altLang="zh-CN" sz="2800" b="1" dirty="0" err="1">
                <a:latin typeface="Times New Roman" panose="02020603050405020304" pitchFamily="18" charset="0"/>
                <a:ea typeface="SimHei" panose="02010609060101010101" pitchFamily="49" charset="-122"/>
                <a:cs typeface="经典标宋简"/>
              </a:rPr>
              <a:t>Hijrah</a:t>
            </a:r>
            <a:r>
              <a:rPr lang="zh-CN" altLang="zh-CN" sz="2800" b="1" dirty="0">
                <a:latin typeface="Times New Roman" panose="02020603050405020304" pitchFamily="18" charset="0"/>
                <a:ea typeface="SimHei" panose="02010609060101010101" pitchFamily="49" charset="-122"/>
                <a:cs typeface="经典标宋简"/>
              </a:rPr>
              <a:t>，后来第三任哈里发欧马，将这迁移年，定为伊斯兰的创教年。穆罕默德过来以后，</a:t>
            </a:r>
            <a:r>
              <a:rPr lang="zh-CN" altLang="en-US" sz="2800" b="1" dirty="0">
                <a:latin typeface="Times New Roman" panose="02020603050405020304" pitchFamily="18" charset="0"/>
                <a:ea typeface="SimHei" panose="02010609060101010101" pitchFamily="49" charset="-122"/>
                <a:cs typeface="经典标宋简"/>
              </a:rPr>
              <a:t>立刻</a:t>
            </a:r>
            <a:r>
              <a:rPr lang="zh-CN" altLang="zh-CN" sz="2800" b="1" dirty="0">
                <a:latin typeface="Times New Roman" panose="02020603050405020304" pitchFamily="18" charset="0"/>
                <a:ea typeface="SimHei" panose="02010609060101010101" pitchFamily="49" charset="-122"/>
                <a:cs typeface="经典标宋简"/>
              </a:rPr>
              <a:t>成为麦地拿的先知，立法者，司法官，军事领袖；集军，政，教于一身。这次的逃亡，成了</a:t>
            </a:r>
            <a:r>
              <a:rPr lang="zh-CN" altLang="en-US" sz="2800" b="1" dirty="0">
                <a:latin typeface="Times New Roman" panose="02020603050405020304" pitchFamily="18" charset="0"/>
                <a:ea typeface="SimHei" panose="02010609060101010101" pitchFamily="49" charset="-122"/>
                <a:cs typeface="经典标宋简"/>
              </a:rPr>
              <a:t>伊斯兰</a:t>
            </a:r>
            <a:r>
              <a:rPr lang="zh-CN" altLang="zh-CN" sz="2800" b="1" dirty="0">
                <a:latin typeface="Times New Roman" panose="02020603050405020304" pitchFamily="18" charset="0"/>
                <a:ea typeface="SimHei" panose="02010609060101010101" pitchFamily="49" charset="-122"/>
                <a:cs typeface="经典标宋简"/>
              </a:rPr>
              <a:t>的大转机，</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t>穆罕默德把帮助穆斯林迁移过来的麦地那人，称为「辅士 </a:t>
            </a:r>
            <a:r>
              <a:rPr lang="en-US" altLang="zh-CN" sz="2800" b="1" dirty="0"/>
              <a:t>Ansaris</a:t>
            </a:r>
            <a:r>
              <a:rPr lang="zh-CN" altLang="zh-CN" sz="2800" b="1" dirty="0"/>
              <a:t>；和他一同迁移过去的穆斯林</a:t>
            </a:r>
            <a:r>
              <a:rPr lang="zh-CN" altLang="en-US" sz="2800" b="1" dirty="0"/>
              <a:t>，</a:t>
            </a:r>
            <a:r>
              <a:rPr lang="zh-CN" altLang="zh-CN" sz="2800" b="1" dirty="0"/>
              <a:t>被称为迁士</a:t>
            </a:r>
            <a:r>
              <a:rPr lang="en-US" altLang="zh-CN" sz="2800" b="1" dirty="0" err="1"/>
              <a:t>Muhajiroun</a:t>
            </a:r>
            <a:r>
              <a:rPr lang="zh-CN" altLang="zh-CN" sz="2800" b="1" dirty="0"/>
              <a:t>。辅士应当协助与接待迁士，直到迁士的家建立起来。穆罕默德开始强调「兄弟」的情谊，称这些归向的穆斯林为我的族群，或穆民群体</a:t>
            </a:r>
            <a:r>
              <a:rPr lang="en-US" altLang="zh-CN" sz="2800" b="1" dirty="0"/>
              <a:t>Muslim </a:t>
            </a:r>
            <a:r>
              <a:rPr lang="en-US" altLang="zh-CN" sz="2800" b="1" dirty="0" err="1"/>
              <a:t>Ummah</a:t>
            </a:r>
            <a:r>
              <a:rPr lang="zh-CN" altLang="zh-CN" sz="2800" b="1" dirty="0"/>
              <a:t>使族人对立心态，分歧的观念起子很大的变化。</a:t>
            </a:r>
            <a:endParaRPr lang="en-MY" altLang="zh-CN" sz="2800" b="1" dirty="0"/>
          </a:p>
          <a:p>
            <a:endParaRPr lang="en-MY" altLang="zh-CN" sz="2800" b="1" dirty="0"/>
          </a:p>
          <a:p>
            <a:r>
              <a:rPr lang="zh-CN" altLang="zh-CN" sz="2800" b="1" dirty="0"/>
              <a:t>穆罕默德迁都麦地拿后，看见有</a:t>
            </a:r>
            <a:r>
              <a:rPr lang="zh-CN" altLang="en-US" sz="2800" b="1" dirty="0"/>
              <a:t>几个</a:t>
            </a:r>
            <a:r>
              <a:rPr lang="zh-CN" altLang="zh-CN" sz="2800" b="1" dirty="0"/>
              <a:t>犹太人群体，他们并没有邀请穆罕默德来当先知。处理好立足点以後，就对当地犹太人宣告：我的道就是阿伯拉罕的道，摩西的道。他起先为讨好犹太人及基督教徒</a:t>
            </a:r>
            <a:r>
              <a:rPr lang="en-US" altLang="zh-CN" sz="2800" b="1" dirty="0"/>
              <a:t>, </a:t>
            </a:r>
            <a:r>
              <a:rPr lang="zh-CN" altLang="zh-CN" sz="2800" b="1" dirty="0"/>
              <a:t>作礼拜时面向耶路撒冷</a:t>
            </a:r>
            <a:r>
              <a:rPr lang="en-US" altLang="zh-CN" sz="2800" b="1" dirty="0" err="1"/>
              <a:t>Qiblat</a:t>
            </a:r>
            <a:r>
              <a:rPr lang="en-US" altLang="zh-CN" sz="2800" b="1" dirty="0"/>
              <a:t> </a:t>
            </a:r>
            <a:r>
              <a:rPr lang="zh-CN" altLang="zh-CN" sz="2800" b="1" dirty="0"/>
              <a:t>，并邀请他们来信他所传的道。</a:t>
            </a:r>
            <a:endParaRPr lang="zh-CN" altLang="zh-CN" sz="2800" dirty="0"/>
          </a:p>
          <a:p>
            <a:pPr>
              <a:spcAft>
                <a:spcPts val="0"/>
              </a:spcAft>
            </a:pP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65247915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0DC02698-6289-4872-A3BD-7D61988BF94F}"/>
              </a:ext>
            </a:extLst>
          </p:cNvPr>
          <p:cNvSpPr>
            <a:spLocks noGrp="1" noChangeArrowheads="1"/>
          </p:cNvSpPr>
          <p:nvPr>
            <p:ph type="title"/>
          </p:nvPr>
        </p:nvSpPr>
        <p:spPr>
          <a:xfrm>
            <a:off x="2133600" y="0"/>
            <a:ext cx="7772400" cy="1143000"/>
          </a:xfrm>
        </p:spPr>
        <p:txBody>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第</a:t>
            </a:r>
            <a:r>
              <a:rPr lang="en-US" altLang="zh-CN" sz="4000" b="1" dirty="0">
                <a:solidFill>
                  <a:srgbClr val="FF0000"/>
                </a:solidFill>
                <a:latin typeface="Microsoft JhengHei" panose="020B0604030504040204" pitchFamily="34" charset="-120"/>
                <a:ea typeface="Microsoft JhengHei" panose="020B0604030504040204" pitchFamily="34" charset="-120"/>
              </a:rPr>
              <a:t>4</a:t>
            </a:r>
            <a:r>
              <a:rPr lang="zh-CN" altLang="en-US" sz="4000" b="1" dirty="0">
                <a:solidFill>
                  <a:srgbClr val="FF0000"/>
                </a:solidFill>
                <a:latin typeface="Microsoft JhengHei" panose="020B0604030504040204" pitchFamily="34" charset="-120"/>
                <a:ea typeface="Microsoft JhengHei" panose="020B0604030504040204" pitchFamily="34" charset="-120"/>
              </a:rPr>
              <a:t>年大麦田</a:t>
            </a:r>
            <a:r>
              <a:rPr lang="en-US" altLang="zh-CN" sz="4000" b="1" dirty="0">
                <a:solidFill>
                  <a:srgbClr val="FF0000"/>
                </a:solidFill>
                <a:latin typeface="Microsoft JhengHei" panose="020B0604030504040204" pitchFamily="34" charset="-120"/>
                <a:ea typeface="Microsoft JhengHei" panose="020B0604030504040204" pitchFamily="34" charset="-120"/>
              </a:rPr>
              <a:t>al-</a:t>
            </a:r>
            <a:r>
              <a:rPr lang="en-US" altLang="zh-CN" sz="4000" b="1" dirty="0" err="1">
                <a:solidFill>
                  <a:srgbClr val="FF0000"/>
                </a:solidFill>
                <a:latin typeface="Microsoft JhengHei" panose="020B0604030504040204" pitchFamily="34" charset="-120"/>
                <a:ea typeface="Microsoft JhengHei" panose="020B0604030504040204" pitchFamily="34" charset="-120"/>
              </a:rPr>
              <a:t>sawiq</a:t>
            </a:r>
            <a:r>
              <a:rPr lang="zh-CN" altLang="en-US" sz="4000" b="1" dirty="0">
                <a:solidFill>
                  <a:srgbClr val="FF0000"/>
                </a:solidFill>
                <a:latin typeface="Microsoft JhengHei" panose="020B0604030504040204" pitchFamily="34" charset="-120"/>
                <a:ea typeface="Microsoft JhengHei" panose="020B0604030504040204" pitchFamily="34" charset="-120"/>
              </a:rPr>
              <a:t>的袭击</a:t>
            </a:r>
            <a:endParaRPr lang="en-US" altLang="en-US" sz="4000" b="1" dirty="0">
              <a:solidFill>
                <a:srgbClr val="FF0000"/>
              </a:solidFill>
              <a:latin typeface="Microsoft JhengHei" panose="020B0604030504040204" pitchFamily="34" charset="-120"/>
              <a:ea typeface="Microsoft JhengHei" panose="020B0604030504040204" pitchFamily="34" charset="-120"/>
            </a:endParaRPr>
          </a:p>
        </p:txBody>
      </p:sp>
      <p:sp>
        <p:nvSpPr>
          <p:cNvPr id="22531" name="Rectangle 3">
            <a:extLst>
              <a:ext uri="{FF2B5EF4-FFF2-40B4-BE49-F238E27FC236}">
                <a16:creationId xmlns:a16="http://schemas.microsoft.com/office/drawing/2014/main" id="{10DDE8FB-A2A2-5648-07D9-F2D96959FC3D}"/>
              </a:ext>
            </a:extLst>
          </p:cNvPr>
          <p:cNvSpPr>
            <a:spLocks noGrp="1" noChangeArrowheads="1"/>
          </p:cNvSpPr>
          <p:nvPr>
            <p:ph idx="1"/>
          </p:nvPr>
        </p:nvSpPr>
        <p:spPr>
          <a:xfrm>
            <a:off x="304799" y="1162050"/>
            <a:ext cx="11540359" cy="4648200"/>
          </a:xfrm>
        </p:spPr>
        <p:txBody>
          <a:bodyPr/>
          <a:lstStyle/>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大麦田（</a:t>
            </a:r>
            <a:r>
              <a:rPr lang="en-US" altLang="zh-CN" sz="3200" b="1" dirty="0">
                <a:latin typeface="Microsoft JhengHei" panose="020B0604030504040204" pitchFamily="34" charset="-120"/>
                <a:ea typeface="Microsoft JhengHei" panose="020B0604030504040204" pitchFamily="34" charset="-120"/>
              </a:rPr>
              <a:t>al-</a:t>
            </a:r>
            <a:r>
              <a:rPr lang="en-US" altLang="zh-CN" sz="3200" b="1" dirty="0" err="1">
                <a:latin typeface="Microsoft JhengHei" panose="020B0604030504040204" pitchFamily="34" charset="-120"/>
                <a:ea typeface="Microsoft JhengHei" panose="020B0604030504040204" pitchFamily="34" charset="-120"/>
              </a:rPr>
              <a:t>Sawiq</a:t>
            </a:r>
            <a:r>
              <a:rPr lang="zh-CN" altLang="en-US" sz="3200" b="1" dirty="0">
                <a:latin typeface="Microsoft JhengHei" panose="020B0604030504040204" pitchFamily="34" charset="-120"/>
                <a:ea typeface="Microsoft JhengHei" panose="020B0604030504040204" pitchFamily="34" charset="-120"/>
              </a:rPr>
              <a:t>）的袭击是早期伊斯兰历史中的一场小规模冲突，发生在白德尔战役（公元</a:t>
            </a:r>
            <a:r>
              <a:rPr lang="en-US" altLang="zh-CN" sz="3200" b="1" dirty="0">
                <a:latin typeface="Microsoft JhengHei" panose="020B0604030504040204" pitchFamily="34" charset="-120"/>
                <a:ea typeface="Microsoft JhengHei" panose="020B0604030504040204" pitchFamily="34" charset="-120"/>
              </a:rPr>
              <a:t>623</a:t>
            </a:r>
            <a:r>
              <a:rPr lang="zh-CN" altLang="en-US" sz="3200" b="1" dirty="0">
                <a:latin typeface="Microsoft JhengHei" panose="020B0604030504040204" pitchFamily="34" charset="-120"/>
                <a:ea typeface="Microsoft JhengHei" panose="020B0604030504040204" pitchFamily="34" charset="-120"/>
              </a:rPr>
              <a:t>年）之后。</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这次事件主要由麦加古莱什部落对穆斯林麦地那社区的农业进行报复行动。</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是个防禦性的战事。由穆罕默德带领，发生於回历</a:t>
            </a:r>
            <a:r>
              <a:rPr lang="en-US" altLang="zh-CN" sz="3200" b="1" dirty="0">
                <a:latin typeface="Microsoft JhengHei" panose="020B0604030504040204" pitchFamily="34" charset="-120"/>
                <a:ea typeface="Microsoft JhengHei" panose="020B0604030504040204" pitchFamily="34" charset="-120"/>
              </a:rPr>
              <a:t>3</a:t>
            </a:r>
            <a:r>
              <a:rPr lang="zh-CN" altLang="en-US" sz="3200" b="1" dirty="0">
                <a:latin typeface="Microsoft JhengHei" panose="020B0604030504040204" pitchFamily="34" charset="-120"/>
                <a:ea typeface="Microsoft JhengHei" panose="020B0604030504040204" pitchFamily="34" charset="-120"/>
              </a:rPr>
              <a:t>年</a:t>
            </a:r>
            <a:r>
              <a:rPr lang="en-US" altLang="zh-CN" sz="3200" b="1" dirty="0">
                <a:latin typeface="Microsoft JhengHei" panose="020B0604030504040204" pitchFamily="34" charset="-120"/>
                <a:ea typeface="Microsoft JhengHei" panose="020B0604030504040204" pitchFamily="34" charset="-120"/>
              </a:rPr>
              <a:t>624</a:t>
            </a:r>
            <a:r>
              <a:rPr lang="zh-CN" altLang="en-US" sz="3200" b="1" dirty="0">
                <a:latin typeface="Microsoft JhengHei" panose="020B0604030504040204" pitchFamily="34" charset="-120"/>
                <a:ea typeface="Microsoft JhengHei" panose="020B0604030504040204" pitchFamily="34" charset="-120"/>
              </a:rPr>
              <a:t>。对於这是发生在赶逐犹太巴奴卡奴卡族之前，还是之後，并不十分确定。                                                                                        </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p.xxix</a:t>
            </a:r>
            <a:r>
              <a:rPr lang="en-US" altLang="en-US" b="1" dirty="0">
                <a:solidFill>
                  <a:srgbClr val="0000FF"/>
                </a:solidFill>
                <a:latin typeface="Microsoft JhengHei" panose="020B0604030504040204" pitchFamily="34" charset="-120"/>
                <a:ea typeface="Microsoft JhengHei" panose="020B0604030504040204" pitchFamily="34" charset="-120"/>
              </a:rPr>
              <a:t> and p.88 for more info.</a:t>
            </a:r>
            <a:endParaRPr lang="en-US" altLang="en-US" sz="3200"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5B4D5791-6020-2537-F95F-73593DFA61D4}"/>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B9637030-E490-0A79-85DD-D45718A8EF29}"/>
              </a:ext>
            </a:extLst>
          </p:cNvPr>
          <p:cNvSpPr>
            <a:spLocks noGrp="1"/>
          </p:cNvSpPr>
          <p:nvPr>
            <p:ph type="sldNum" sz="quarter" idx="12"/>
          </p:nvPr>
        </p:nvSpPr>
        <p:spPr/>
        <p:txBody>
          <a:bodyPr/>
          <a:lstStyle/>
          <a:p>
            <a:pPr>
              <a:defRPr/>
            </a:pPr>
            <a:fld id="{D0402B8F-5631-43B2-84F0-F5944C9CA73D}" type="slidenum">
              <a:rPr lang="en-US" altLang="en-US"/>
              <a:pPr>
                <a:defRPr/>
              </a:pPr>
              <a:t>30</a:t>
            </a:fld>
            <a:endParaRPr lang="en-US" altLang="en-US"/>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迁都第四年</a:t>
            </a:r>
            <a:r>
              <a:rPr lang="en-US" altLang="zh-CN" sz="2800" b="1" dirty="0">
                <a:solidFill>
                  <a:srgbClr val="003399"/>
                </a:solidFill>
                <a:latin typeface="Times New Roman" panose="02020603050405020304" pitchFamily="18" charset="0"/>
                <a:ea typeface="SimHei" panose="02010609060101010101" pitchFamily="49" charset="-122"/>
                <a:cs typeface="经典标宋简"/>
              </a:rPr>
              <a:t>625 </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穆罕默德开始提防另一群，住在麦地那附近的犹太族人巴尼阿拿帝</a:t>
            </a:r>
            <a:r>
              <a:rPr lang="en-US" altLang="zh-CN" sz="2800" b="1" dirty="0" err="1">
                <a:latin typeface="Times New Roman" panose="02020603050405020304" pitchFamily="18" charset="0"/>
                <a:ea typeface="SimHei" panose="02010609060101010101" pitchFamily="49" charset="-122"/>
                <a:cs typeface="经典标宋简"/>
              </a:rPr>
              <a:t>Bani</a:t>
            </a:r>
            <a:r>
              <a:rPr lang="en-US" altLang="zh-CN" sz="2800" b="1" dirty="0">
                <a:latin typeface="Times New Roman" panose="02020603050405020304" pitchFamily="18" charset="0"/>
                <a:ea typeface="SimHei" panose="02010609060101010101" pitchFamily="49" charset="-122"/>
                <a:cs typeface="经典标宋简"/>
              </a:rPr>
              <a:t>-Al </a:t>
            </a:r>
            <a:r>
              <a:rPr lang="en-US" altLang="zh-CN" sz="2800" b="1" dirty="0" err="1">
                <a:latin typeface="Times New Roman" panose="02020603050405020304" pitchFamily="18" charset="0"/>
                <a:ea typeface="SimHei" panose="02010609060101010101" pitchFamily="49" charset="-122"/>
                <a:cs typeface="经典标宋简"/>
              </a:rPr>
              <a:t>Nadyr</a:t>
            </a:r>
            <a:r>
              <a:rPr lang="en-US" altLang="zh-CN" sz="2800" b="1" dirty="0">
                <a:latin typeface="Times New Roman" panose="02020603050405020304" pitchFamily="18" charset="0"/>
                <a:ea typeface="SimHei" panose="02010609060101010101" pitchFamily="49" charset="-122"/>
                <a:cs typeface="经典标宋简"/>
              </a:rPr>
              <a:t> </a:t>
            </a:r>
            <a:r>
              <a:rPr lang="zh-CN" altLang="zh-CN" sz="2800" b="1" dirty="0">
                <a:latin typeface="Times New Roman" panose="02020603050405020304" pitchFamily="18" charset="0"/>
                <a:ea typeface="SimHei" panose="02010609060101010101" pitchFamily="49" charset="-122"/>
                <a:cs typeface="经典标宋简"/>
              </a:rPr>
              <a:t>。他们一直对穆罕默德的先知地位模棱两可。穆罕默德要求他们信伊斯兰，不愿意同盟，就请离开麦地那，免得往后</a:t>
            </a:r>
            <a:r>
              <a:rPr lang="zh-CN" altLang="en-US" sz="2800" b="1" dirty="0">
                <a:latin typeface="Times New Roman" panose="02020603050405020304" pitchFamily="18" charset="0"/>
                <a:ea typeface="SimHei" panose="02010609060101010101" pitchFamily="49" charset="-122"/>
                <a:cs typeface="经典标宋简"/>
              </a:rPr>
              <a:t>通</a:t>
            </a:r>
            <a:r>
              <a:rPr lang="zh-CN" altLang="zh-CN" sz="2800" b="1" dirty="0">
                <a:latin typeface="Times New Roman" panose="02020603050405020304" pitchFamily="18" charset="0"/>
                <a:ea typeface="SimHei" panose="02010609060101010101" pitchFamily="49" charset="-122"/>
                <a:cs typeface="经典标宋简"/>
              </a:rPr>
              <a:t>敌人。这批犹太人想离开，麦地拿却有一个酋长伊本乌拜，在乌户山之战，就是他提早把</a:t>
            </a:r>
            <a:r>
              <a:rPr lang="en-US" altLang="zh-CN" sz="2800" b="1" dirty="0">
                <a:latin typeface="Times New Roman" panose="02020603050405020304" pitchFamily="18" charset="0"/>
                <a:ea typeface="SimHei" panose="02010609060101010101" pitchFamily="49" charset="-122"/>
                <a:cs typeface="经典标宋简"/>
              </a:rPr>
              <a:t>300</a:t>
            </a:r>
            <a:r>
              <a:rPr lang="zh-CN" altLang="zh-CN" sz="2800" b="1" dirty="0">
                <a:latin typeface="Times New Roman" panose="02020603050405020304" pitchFamily="18" charset="0"/>
                <a:ea typeface="SimHei" panose="02010609060101010101" pitchFamily="49" charset="-122"/>
                <a:cs typeface="经典标宋简"/>
              </a:rPr>
              <a:t>穆斯林撤出战场的那位领袖。扬言自己可以调出</a:t>
            </a:r>
            <a:r>
              <a:rPr lang="en-US" altLang="zh-CN" sz="2800" b="1" dirty="0">
                <a:latin typeface="Times New Roman" panose="02020603050405020304" pitchFamily="18" charset="0"/>
                <a:ea typeface="SimHei" panose="02010609060101010101" pitchFamily="49" charset="-122"/>
                <a:cs typeface="经典标宋简"/>
              </a:rPr>
              <a:t>2000</a:t>
            </a:r>
            <a:r>
              <a:rPr lang="zh-CN" altLang="zh-CN" sz="2800" b="1" dirty="0">
                <a:latin typeface="Times New Roman" panose="02020603050405020304" pitchFamily="18" charset="0"/>
                <a:ea typeface="SimHei" panose="02010609060101010101" pitchFamily="49" charset="-122"/>
                <a:cs typeface="经典标宋简"/>
              </a:rPr>
              <a:t>人马，一起和犹太人对抗穆罕默德。</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cs typeface="经典标宋简"/>
            </a:endParaRPr>
          </a:p>
          <a:p>
            <a:r>
              <a:rPr lang="zh-CN" altLang="zh-CN" sz="2800" b="1" dirty="0">
                <a:latin typeface="Times New Roman" panose="02020603050405020304" pitchFamily="18" charset="0"/>
                <a:ea typeface="SimHei" panose="02010609060101010101" pitchFamily="49" charset="-122"/>
                <a:cs typeface="经典标宋简"/>
              </a:rPr>
              <a:t>犹太人自觉自己有</a:t>
            </a:r>
            <a:r>
              <a:rPr lang="en-US" altLang="zh-CN" sz="2800" b="1" dirty="0">
                <a:latin typeface="Times New Roman" panose="02020603050405020304" pitchFamily="18" charset="0"/>
                <a:ea typeface="SimHei" panose="02010609060101010101" pitchFamily="49" charset="-122"/>
                <a:cs typeface="经典标宋简"/>
              </a:rPr>
              <a:t>1000</a:t>
            </a:r>
            <a:r>
              <a:rPr lang="zh-CN" altLang="zh-CN" sz="2800" b="1" dirty="0">
                <a:latin typeface="Times New Roman" panose="02020603050405020304" pitchFamily="18" charset="0"/>
                <a:ea typeface="SimHei" panose="02010609060101010101" pitchFamily="49" charset="-122"/>
                <a:cs typeface="经典标宋简"/>
              </a:rPr>
              <a:t>多人马，加上乌拜的人马，是可以和穆罕默德拼个你死我活的。犹太人改变了主意，不想离开。穆氏带穆斯林过来围困他们</a:t>
            </a:r>
            <a:r>
              <a:rPr lang="en-US" altLang="zh-CN" sz="2800" b="1" dirty="0">
                <a:latin typeface="Times New Roman" panose="02020603050405020304" pitchFamily="18" charset="0"/>
                <a:ea typeface="SimHei" panose="02010609060101010101" pitchFamily="49" charset="-122"/>
                <a:cs typeface="经典标宋简"/>
              </a:rPr>
              <a:t>20</a:t>
            </a:r>
            <a:r>
              <a:rPr lang="zh-CN" altLang="zh-CN" sz="2800" b="1" dirty="0">
                <a:latin typeface="Times New Roman" panose="02020603050405020304" pitchFamily="18" charset="0"/>
                <a:ea typeface="SimHei" panose="02010609060101010101" pitchFamily="49" charset="-122"/>
                <a:cs typeface="经典标宋简"/>
              </a:rPr>
              <a:t>天。最后看见乌拜的人马没有出现，犹太人无心打仗，求原谅。穆罕默德就改变主意，现在穆斯林人马来围困了，才说要离开。可以，条件是留下所有的财富，然后离开。</a:t>
            </a:r>
            <a:r>
              <a:rPr lang="zh-CN" altLang="zh-CN" sz="2800" b="1" dirty="0"/>
              <a:t>穆斯林把他们所有的财物都拿走拉，还杀死他们中间</a:t>
            </a:r>
            <a:r>
              <a:rPr lang="zh-CN" altLang="en-US" sz="2800" b="1" dirty="0"/>
              <a:t>几位</a:t>
            </a:r>
            <a:r>
              <a:rPr lang="zh-CN" altLang="zh-CN" sz="2800" b="1" dirty="0"/>
              <a:t>怒目相向的</a:t>
            </a:r>
            <a:r>
              <a:rPr lang="zh-CN" altLang="en-US" sz="2800" b="1" dirty="0"/>
              <a:t>人</a:t>
            </a:r>
            <a:r>
              <a:rPr lang="zh-CN" altLang="zh-CN" sz="2800" b="1" dirty="0"/>
              <a:t>，毁掉他们与郊外的果园，逼他们全体离开麦地拿。他们</a:t>
            </a:r>
            <a:r>
              <a:rPr lang="zh-CN" altLang="en-US" sz="2800" b="1" dirty="0"/>
              <a:t>能够看得见的</a:t>
            </a:r>
            <a:r>
              <a:rPr lang="zh-CN" altLang="zh-CN" sz="2800" b="1" dirty="0"/>
              <a:t>财富，</a:t>
            </a:r>
            <a:r>
              <a:rPr lang="zh-CN" altLang="en-US" sz="2800" b="1" dirty="0"/>
              <a:t>都被</a:t>
            </a:r>
            <a:r>
              <a:rPr lang="zh-CN" altLang="zh-CN" sz="2800" b="1" dirty="0"/>
              <a:t>穆斯林</a:t>
            </a:r>
            <a:r>
              <a:rPr lang="zh-CN" altLang="en-US" sz="2800" b="1" dirty="0"/>
              <a:t>瓜分了</a:t>
            </a:r>
            <a:r>
              <a:rPr lang="zh-CN" altLang="zh-CN" sz="2800" b="1" dirty="0"/>
              <a:t>。</a:t>
            </a:r>
            <a:endParaRPr lang="zh-CN" altLang="zh-CN" sz="2800" dirty="0"/>
          </a:p>
          <a:p>
            <a:pPr>
              <a:spcAft>
                <a:spcPts val="0"/>
              </a:spcAft>
            </a:pP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1195045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097F93FA-F191-E6DE-9739-9EA2E1309AA9}"/>
              </a:ext>
            </a:extLst>
          </p:cNvPr>
          <p:cNvSpPr>
            <a:spLocks noGrp="1" noChangeArrowheads="1"/>
          </p:cNvSpPr>
          <p:nvPr>
            <p:ph type="title"/>
          </p:nvPr>
        </p:nvSpPr>
        <p:spPr>
          <a:xfrm>
            <a:off x="76200" y="0"/>
            <a:ext cx="12039600" cy="1143000"/>
          </a:xfrm>
        </p:spPr>
        <p:txBody>
          <a:bodyPr/>
          <a:lstStyle/>
          <a:p>
            <a:pPr eaLnBrk="1" hangingPunct="1"/>
            <a:r>
              <a:rPr lang="zh-CN" altLang="en-US" sz="3600" b="1" dirty="0">
                <a:solidFill>
                  <a:srgbClr val="FF0000"/>
                </a:solidFill>
                <a:latin typeface="Microsoft JhengHei" panose="020B0604030504040204" pitchFamily="34" charset="-120"/>
                <a:ea typeface="Microsoft JhengHei" panose="020B0604030504040204" pitchFamily="34" charset="-120"/>
              </a:rPr>
              <a:t>攻打巴尼苏来央族</a:t>
            </a:r>
            <a:r>
              <a:rPr lang="en-US" altLang="en-US" sz="3600" b="1" dirty="0" err="1">
                <a:solidFill>
                  <a:srgbClr val="FF0000"/>
                </a:solidFill>
                <a:latin typeface="Microsoft JhengHei" panose="020B0604030504040204" pitchFamily="34" charset="-120"/>
                <a:ea typeface="Microsoft JhengHei" panose="020B0604030504040204" pitchFamily="34" charset="-120"/>
              </a:rPr>
              <a:t>Bany</a:t>
            </a:r>
            <a:r>
              <a:rPr lang="en-US" altLang="en-US" sz="3600" b="1" dirty="0">
                <a:solidFill>
                  <a:srgbClr val="FF0000"/>
                </a:solidFill>
                <a:latin typeface="Microsoft JhengHei" panose="020B0604030504040204" pitchFamily="34" charset="-120"/>
                <a:ea typeface="Microsoft JhengHei" panose="020B0604030504040204" pitchFamily="34" charset="-120"/>
              </a:rPr>
              <a:t> </a:t>
            </a:r>
            <a:r>
              <a:rPr lang="en-US" altLang="en-US" sz="3600" b="1" dirty="0" err="1">
                <a:solidFill>
                  <a:srgbClr val="FF0000"/>
                </a:solidFill>
                <a:latin typeface="Microsoft JhengHei" panose="020B0604030504040204" pitchFamily="34" charset="-120"/>
                <a:ea typeface="Microsoft JhengHei" panose="020B0604030504040204" pitchFamily="34" charset="-120"/>
              </a:rPr>
              <a:t>Sulaym</a:t>
            </a:r>
            <a:r>
              <a:rPr lang="zh-CN" altLang="en-US" sz="3600" b="1" dirty="0">
                <a:solidFill>
                  <a:srgbClr val="FF0000"/>
                </a:solidFill>
                <a:latin typeface="Microsoft JhengHei" panose="020B0604030504040204" pitchFamily="34" charset="-120"/>
                <a:ea typeface="Microsoft JhengHei" panose="020B0604030504040204" pitchFamily="34" charset="-120"/>
              </a:rPr>
              <a:t>及卡达番人 </a:t>
            </a:r>
            <a:r>
              <a:rPr lang="en-US" altLang="en-US" sz="3600" b="1" dirty="0">
                <a:solidFill>
                  <a:srgbClr val="FF0000"/>
                </a:solidFill>
                <a:latin typeface="Microsoft JhengHei" panose="020B0604030504040204" pitchFamily="34" charset="-120"/>
                <a:ea typeface="Microsoft JhengHei" panose="020B0604030504040204" pitchFamily="34" charset="-120"/>
              </a:rPr>
              <a:t> </a:t>
            </a:r>
            <a:r>
              <a:rPr lang="en-US" altLang="en-US" sz="3600" b="1" dirty="0" err="1">
                <a:solidFill>
                  <a:srgbClr val="FF0000"/>
                </a:solidFill>
                <a:latin typeface="Microsoft JhengHei" panose="020B0604030504040204" pitchFamily="34" charset="-120"/>
                <a:ea typeface="Microsoft JhengHei" panose="020B0604030504040204" pitchFamily="34" charset="-120"/>
              </a:rPr>
              <a:t>Ghatafan</a:t>
            </a:r>
            <a:endParaRPr lang="en-US" altLang="en-US" sz="3600" b="1" dirty="0">
              <a:solidFill>
                <a:srgbClr val="FF0000"/>
              </a:solidFill>
              <a:latin typeface="Microsoft JhengHei" panose="020B0604030504040204" pitchFamily="34" charset="-120"/>
              <a:ea typeface="Microsoft JhengHei" panose="020B0604030504040204" pitchFamily="34" charset="-120"/>
            </a:endParaRPr>
          </a:p>
        </p:txBody>
      </p:sp>
      <p:sp>
        <p:nvSpPr>
          <p:cNvPr id="24579" name="Rectangle 3">
            <a:extLst>
              <a:ext uri="{FF2B5EF4-FFF2-40B4-BE49-F238E27FC236}">
                <a16:creationId xmlns:a16="http://schemas.microsoft.com/office/drawing/2014/main" id="{EC857939-2B8E-9DB5-26C8-64CCDC21B9CB}"/>
              </a:ext>
            </a:extLst>
          </p:cNvPr>
          <p:cNvSpPr>
            <a:spLocks noGrp="1" noChangeArrowheads="1"/>
          </p:cNvSpPr>
          <p:nvPr>
            <p:ph idx="1"/>
          </p:nvPr>
        </p:nvSpPr>
        <p:spPr>
          <a:xfrm>
            <a:off x="76200" y="1447800"/>
            <a:ext cx="12039600" cy="4648200"/>
          </a:xfrm>
        </p:spPr>
        <p:txBody>
          <a:bodyPr/>
          <a:lstStyle/>
          <a:p>
            <a:pPr marL="0" indent="0" eaLnBrk="1" hangingPunct="1">
              <a:lnSpc>
                <a:spcPct val="150000"/>
              </a:lnSpc>
            </a:pPr>
            <a:r>
              <a:rPr lang="zh-CN" altLang="en-US" sz="3200" b="1" dirty="0">
                <a:latin typeface="Microsoft JhengHei" panose="020B0604030504040204" pitchFamily="34" charset="-120"/>
                <a:ea typeface="Microsoft JhengHei" panose="020B0604030504040204" pitchFamily="34" charset="-120"/>
              </a:rPr>
              <a:t>由卡力阿都拉带领的穆斯林军，进攻巴奴苏来央族</a:t>
            </a:r>
            <a:r>
              <a:rPr lang="en-US" altLang="en-US" sz="3200" b="1" dirty="0">
                <a:latin typeface="Microsoft JhengHei" panose="020B0604030504040204" pitchFamily="34" charset="-120"/>
                <a:ea typeface="Microsoft JhengHei" panose="020B0604030504040204" pitchFamily="34" charset="-120"/>
              </a:rPr>
              <a:t>Banu </a:t>
            </a:r>
            <a:r>
              <a:rPr lang="en-US" altLang="en-US" sz="3200" b="1" dirty="0" err="1">
                <a:latin typeface="Microsoft JhengHei" panose="020B0604030504040204" pitchFamily="34" charset="-120"/>
                <a:ea typeface="Microsoft JhengHei" panose="020B0604030504040204" pitchFamily="34" charset="-120"/>
              </a:rPr>
              <a:t>Sulaym</a:t>
            </a:r>
            <a:r>
              <a:rPr lang="zh-CN" altLang="en-US" sz="3200" b="1" dirty="0">
                <a:latin typeface="Microsoft JhengHei" panose="020B0604030504040204" pitchFamily="34" charset="-120"/>
                <a:ea typeface="Microsoft JhengHei" panose="020B0604030504040204" pitchFamily="34" charset="-120"/>
              </a:rPr>
              <a:t>及卡达番人</a:t>
            </a:r>
            <a:r>
              <a:rPr lang="en-US" altLang="zh-CN" sz="3200" b="1" dirty="0" err="1">
                <a:latin typeface="Microsoft JhengHei" panose="020B0604030504040204" pitchFamily="34" charset="-120"/>
                <a:ea typeface="Microsoft JhengHei" panose="020B0604030504040204" pitchFamily="34" charset="-120"/>
              </a:rPr>
              <a:t>Ghatafan</a:t>
            </a:r>
            <a:r>
              <a:rPr lang="zh-CN" altLang="en-US" sz="3200" b="1" dirty="0">
                <a:latin typeface="Microsoft JhengHei" panose="020B0604030504040204" pitchFamily="34" charset="-120"/>
                <a:ea typeface="Microsoft JhengHei" panose="020B0604030504040204" pitchFamily="34" charset="-120"/>
              </a:rPr>
              <a:t>。杀死一些对抗者及夺走他们的牲畜</a:t>
            </a:r>
          </a:p>
          <a:p>
            <a:pPr marL="0" indent="0" eaLnBrk="1" hangingPunct="1"/>
            <a:r>
              <a:rPr lang="en-US" altLang="en-US" i="1" dirty="0">
                <a:solidFill>
                  <a:srgbClr val="0000FF"/>
                </a:solidFill>
                <a:latin typeface="Microsoft JhengHei" panose="020B0604030504040204" pitchFamily="34" charset="-120"/>
                <a:ea typeface="Microsoft JhengHei" panose="020B0604030504040204" pitchFamily="34" charset="-120"/>
              </a:rPr>
              <a:t>al-Tabari</a:t>
            </a:r>
            <a:r>
              <a:rPr lang="en-US" altLang="en-US" dirty="0">
                <a:solidFill>
                  <a:srgbClr val="0000FF"/>
                </a:solidFill>
                <a:latin typeface="Microsoft JhengHei" panose="020B0604030504040204" pitchFamily="34" charset="-120"/>
                <a:ea typeface="Microsoft JhengHei" panose="020B0604030504040204" pitchFamily="34" charset="-120"/>
              </a:rPr>
              <a:t> vol.7 p.89 and </a:t>
            </a:r>
            <a:r>
              <a:rPr lang="en-US" altLang="en-US" dirty="0" err="1">
                <a:solidFill>
                  <a:srgbClr val="0000FF"/>
                </a:solidFill>
                <a:latin typeface="Microsoft JhengHei" panose="020B0604030504040204" pitchFamily="34" charset="-120"/>
                <a:ea typeface="Microsoft JhengHei" panose="020B0604030504040204" pitchFamily="34" charset="-120"/>
              </a:rPr>
              <a:t>p.xxix</a:t>
            </a:r>
            <a:r>
              <a:rPr lang="en-US" altLang="en-US" dirty="0">
                <a:solidFill>
                  <a:srgbClr val="0000FF"/>
                </a:solidFill>
                <a:latin typeface="Microsoft JhengHei" panose="020B0604030504040204" pitchFamily="34" charset="-120"/>
                <a:ea typeface="Microsoft JhengHei" panose="020B0604030504040204" pitchFamily="34" charset="-120"/>
              </a:rPr>
              <a:t> </a:t>
            </a:r>
          </a:p>
        </p:txBody>
      </p:sp>
      <p:sp>
        <p:nvSpPr>
          <p:cNvPr id="3" name="Footer Placeholder 4">
            <a:extLst>
              <a:ext uri="{FF2B5EF4-FFF2-40B4-BE49-F238E27FC236}">
                <a16:creationId xmlns:a16="http://schemas.microsoft.com/office/drawing/2014/main" id="{B82D5E5E-DE4B-F612-13DB-3D604C525E18}"/>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8B03C70E-A2D1-B244-9EA1-25E005CC554C}"/>
              </a:ext>
            </a:extLst>
          </p:cNvPr>
          <p:cNvSpPr>
            <a:spLocks noGrp="1"/>
          </p:cNvSpPr>
          <p:nvPr>
            <p:ph type="sldNum" sz="quarter" idx="12"/>
          </p:nvPr>
        </p:nvSpPr>
        <p:spPr/>
        <p:txBody>
          <a:bodyPr/>
          <a:lstStyle/>
          <a:p>
            <a:pPr>
              <a:defRPr/>
            </a:pPr>
            <a:fld id="{836DE19C-EFF1-4CB1-B79F-41272482D434}" type="slidenum">
              <a:rPr lang="en-US" altLang="en-US"/>
              <a:pPr>
                <a:defRPr/>
              </a:pPr>
              <a:t>32</a:t>
            </a:fld>
            <a:endParaRPr lang="en-US" altLang="en-US"/>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F1213486-B34E-14BD-CC6E-3878F8E916FC}"/>
              </a:ext>
            </a:extLst>
          </p:cNvPr>
          <p:cNvSpPr>
            <a:spLocks noGrp="1" noChangeArrowheads="1"/>
          </p:cNvSpPr>
          <p:nvPr>
            <p:ph type="title"/>
          </p:nvPr>
        </p:nvSpPr>
        <p:spPr>
          <a:xfrm>
            <a:off x="2209800" y="0"/>
            <a:ext cx="7772400" cy="762000"/>
          </a:xfrm>
        </p:spPr>
        <p:txBody>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达阿立卡战役</a:t>
            </a:r>
            <a:r>
              <a:rPr lang="en-US" altLang="en-US" sz="4000" b="1" dirty="0" err="1">
                <a:solidFill>
                  <a:srgbClr val="FF0000"/>
                </a:solidFill>
                <a:latin typeface="Microsoft JhengHei" panose="020B0604030504040204" pitchFamily="34" charset="-120"/>
                <a:ea typeface="Microsoft JhengHei" panose="020B0604030504040204" pitchFamily="34" charset="-120"/>
              </a:rPr>
              <a:t>Dhat</a:t>
            </a:r>
            <a:r>
              <a:rPr lang="en-US" altLang="en-US" sz="4000" b="1" dirty="0">
                <a:solidFill>
                  <a:srgbClr val="FF0000"/>
                </a:solidFill>
                <a:latin typeface="Microsoft JhengHei" panose="020B0604030504040204" pitchFamily="34" charset="-120"/>
                <a:ea typeface="Microsoft JhengHei" panose="020B0604030504040204" pitchFamily="34" charset="-120"/>
              </a:rPr>
              <a:t> al-</a:t>
            </a:r>
            <a:r>
              <a:rPr lang="en-US" altLang="en-US" sz="4000" b="1" dirty="0" err="1">
                <a:solidFill>
                  <a:srgbClr val="FF0000"/>
                </a:solidFill>
                <a:latin typeface="Microsoft JhengHei" panose="020B0604030504040204" pitchFamily="34" charset="-120"/>
                <a:ea typeface="Microsoft JhengHei" panose="020B0604030504040204" pitchFamily="34" charset="-120"/>
              </a:rPr>
              <a:t>Riqa</a:t>
            </a:r>
            <a:r>
              <a:rPr lang="en-US" altLang="en-US" sz="4000" b="1" dirty="0">
                <a:solidFill>
                  <a:srgbClr val="FFFF00"/>
                </a:solidFill>
                <a:latin typeface="Microsoft JhengHei" panose="020B0604030504040204" pitchFamily="34" charset="-120"/>
                <a:ea typeface="Microsoft JhengHei" panose="020B0604030504040204" pitchFamily="34" charset="-120"/>
              </a:rPr>
              <a:t>’</a:t>
            </a:r>
          </a:p>
        </p:txBody>
      </p:sp>
      <p:sp>
        <p:nvSpPr>
          <p:cNvPr id="25603" name="Rectangle 3">
            <a:extLst>
              <a:ext uri="{FF2B5EF4-FFF2-40B4-BE49-F238E27FC236}">
                <a16:creationId xmlns:a16="http://schemas.microsoft.com/office/drawing/2014/main" id="{DE78B000-619E-1A54-B36C-D48C6175989F}"/>
              </a:ext>
            </a:extLst>
          </p:cNvPr>
          <p:cNvSpPr>
            <a:spLocks noGrp="1" noChangeArrowheads="1"/>
          </p:cNvSpPr>
          <p:nvPr>
            <p:ph idx="1"/>
          </p:nvPr>
        </p:nvSpPr>
        <p:spPr>
          <a:xfrm>
            <a:off x="152400" y="1066800"/>
            <a:ext cx="11887200" cy="5029200"/>
          </a:xfrm>
        </p:spPr>
        <p:txBody>
          <a:bodyPr/>
          <a:lstStyle/>
          <a:p>
            <a:pPr marL="0" indent="0" eaLnBrk="1" hangingPunct="1"/>
            <a:r>
              <a:rPr lang="zh-CN" altLang="en-US" sz="3200" b="1" dirty="0">
                <a:latin typeface="Microsoft JhengHei" panose="020B0604030504040204" pitchFamily="34" charset="-120"/>
                <a:ea typeface="Microsoft JhengHei" panose="020B0604030504040204" pitchFamily="34" charset="-120"/>
              </a:rPr>
              <a:t>这次战役发生在伊斯兰历</a:t>
            </a:r>
            <a:r>
              <a:rPr lang="en-US" altLang="zh-CN" sz="3200" b="1" dirty="0">
                <a:latin typeface="Microsoft JhengHei" panose="020B0604030504040204" pitchFamily="34" charset="-120"/>
                <a:ea typeface="Microsoft JhengHei" panose="020B0604030504040204" pitchFamily="34" charset="-120"/>
              </a:rPr>
              <a:t>4</a:t>
            </a:r>
            <a:r>
              <a:rPr lang="zh-CN" altLang="en-US" sz="3200" b="1" dirty="0">
                <a:latin typeface="Microsoft JhengHei" panose="020B0604030504040204" pitchFamily="34" charset="-120"/>
                <a:ea typeface="Microsoft JhengHei" panose="020B0604030504040204" pitchFamily="34" charset="-120"/>
              </a:rPr>
              <a:t>年（</a:t>
            </a:r>
            <a:r>
              <a:rPr lang="en-US" altLang="zh-CN" sz="3200" b="1" dirty="0">
                <a:latin typeface="Microsoft JhengHei" panose="020B0604030504040204" pitchFamily="34" charset="-120"/>
                <a:ea typeface="Microsoft JhengHei" panose="020B0604030504040204" pitchFamily="34" charset="-120"/>
              </a:rPr>
              <a:t>AH 4</a:t>
            </a:r>
            <a:r>
              <a:rPr lang="zh-CN" altLang="en-US" sz="3200" b="1" dirty="0">
                <a:latin typeface="Microsoft JhengHei" panose="020B0604030504040204" pitchFamily="34" charset="-120"/>
                <a:ea typeface="Microsoft JhengHei" panose="020B0604030504040204" pitchFamily="34" charset="-120"/>
              </a:rPr>
              <a:t>年，约公元</a:t>
            </a:r>
            <a:r>
              <a:rPr lang="en-US" altLang="zh-CN" sz="3200" b="1" dirty="0">
                <a:latin typeface="Microsoft JhengHei" panose="020B0604030504040204" pitchFamily="34" charset="-120"/>
                <a:ea typeface="Microsoft JhengHei" panose="020B0604030504040204" pitchFamily="34" charset="-120"/>
              </a:rPr>
              <a:t>625-626</a:t>
            </a:r>
            <a:r>
              <a:rPr lang="zh-CN" altLang="en-US" sz="3200" b="1" dirty="0">
                <a:latin typeface="Microsoft JhengHei" panose="020B0604030504040204" pitchFamily="34" charset="-120"/>
                <a:ea typeface="Microsoft JhengHei" panose="020B0604030504040204" pitchFamily="34" charset="-120"/>
              </a:rPr>
              <a:t>年），背景是麦地那周边敌对部落的骚扰活动。未进行达阿立卡战事前，有些冲突与对立的已经零零星星的战斗发生  。 默罕默德率领约</a:t>
            </a:r>
            <a:r>
              <a:rPr lang="en-US" altLang="zh-CN" sz="3200" b="1" dirty="0">
                <a:latin typeface="Microsoft JhengHei" panose="020B0604030504040204" pitchFamily="34" charset="-120"/>
                <a:ea typeface="Microsoft JhengHei" panose="020B0604030504040204" pitchFamily="34" charset="-120"/>
              </a:rPr>
              <a:t>700</a:t>
            </a:r>
            <a:r>
              <a:rPr lang="zh-CN" altLang="en-US" sz="3200" b="1" dirty="0">
                <a:latin typeface="Microsoft JhengHei" panose="020B0604030504040204" pitchFamily="34" charset="-120"/>
                <a:ea typeface="Microsoft JhengHei" panose="020B0604030504040204" pitchFamily="34" charset="-120"/>
              </a:rPr>
              <a:t>名士兵前往敌方的领地，深入部落联盟的中心地区进行恐吓           </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vol.7 </a:t>
            </a:r>
            <a:r>
              <a:rPr lang="en-US" altLang="en-US" b="1" dirty="0" err="1">
                <a:solidFill>
                  <a:srgbClr val="0000FF"/>
                </a:solidFill>
                <a:latin typeface="Microsoft JhengHei" panose="020B0604030504040204" pitchFamily="34" charset="-120"/>
                <a:ea typeface="Microsoft JhengHei" panose="020B0604030504040204" pitchFamily="34" charset="-120"/>
              </a:rPr>
              <a:t>p.xxxiv</a:t>
            </a:r>
            <a:r>
              <a:rPr lang="en-US" altLang="en-US" b="1" dirty="0">
                <a:solidFill>
                  <a:srgbClr val="0000FF"/>
                </a:solidFill>
                <a:latin typeface="Microsoft JhengHei" panose="020B0604030504040204" pitchFamily="34" charset="-120"/>
                <a:ea typeface="Microsoft JhengHei" panose="020B0604030504040204" pitchFamily="34" charset="-120"/>
              </a:rPr>
              <a:t>.</a:t>
            </a:r>
          </a:p>
          <a:p>
            <a:pPr marL="0" indent="0" eaLnBrk="1" hangingPunct="1"/>
            <a:r>
              <a:rPr lang="zh-CN" altLang="en-US" sz="3200" b="1" dirty="0">
                <a:latin typeface="Microsoft JhengHei" panose="020B0604030504040204" pitchFamily="34" charset="-120"/>
                <a:ea typeface="Microsoft JhengHei" panose="020B0604030504040204" pitchFamily="34" charset="-120"/>
              </a:rPr>
              <a:t>达阿立卡战役</a:t>
            </a:r>
            <a:r>
              <a:rPr lang="en-US" altLang="en-US" sz="3200" b="1" dirty="0">
                <a:latin typeface="Microsoft JhengHei" panose="020B0604030504040204" pitchFamily="34" charset="-120"/>
                <a:ea typeface="Microsoft JhengHei" panose="020B0604030504040204" pitchFamily="34" charset="-120"/>
              </a:rPr>
              <a:t>Battle of </a:t>
            </a:r>
            <a:r>
              <a:rPr lang="en-US" altLang="en-US" sz="3200" b="1" dirty="0" err="1">
                <a:latin typeface="Microsoft JhengHei" panose="020B0604030504040204" pitchFamily="34" charset="-120"/>
                <a:ea typeface="Microsoft JhengHei" panose="020B0604030504040204" pitchFamily="34" charset="-120"/>
              </a:rPr>
              <a:t>Dhat</a:t>
            </a:r>
            <a:r>
              <a:rPr lang="en-US" altLang="en-US" sz="3200" b="1" dirty="0">
                <a:latin typeface="Microsoft JhengHei" panose="020B0604030504040204" pitchFamily="34" charset="-120"/>
                <a:ea typeface="Microsoft JhengHei" panose="020B0604030504040204" pitchFamily="34" charset="-120"/>
              </a:rPr>
              <a:t> al-</a:t>
            </a:r>
            <a:r>
              <a:rPr lang="en-US" altLang="en-US" sz="3200" b="1" dirty="0" err="1">
                <a:latin typeface="Microsoft JhengHei" panose="020B0604030504040204" pitchFamily="34" charset="-120"/>
                <a:ea typeface="Microsoft JhengHei" panose="020B0604030504040204" pitchFamily="34" charset="-120"/>
              </a:rPr>
              <a:t>Riqa</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发生於回历第四年                                </a:t>
            </a:r>
            <a:r>
              <a:rPr lang="en-US" altLang="en-US" b="1" i="1" dirty="0">
                <a:solidFill>
                  <a:srgbClr val="0000FF"/>
                </a:solidFill>
                <a:latin typeface="Microsoft JhengHei" panose="020B0604030504040204" pitchFamily="34" charset="-120"/>
                <a:ea typeface="Microsoft JhengHei" panose="020B0604030504040204" pitchFamily="34" charset="-120"/>
              </a:rPr>
              <a:t>Sahih Muslim</a:t>
            </a:r>
            <a:r>
              <a:rPr lang="en-US" altLang="en-US" b="1" dirty="0">
                <a:solidFill>
                  <a:srgbClr val="0000FF"/>
                </a:solidFill>
                <a:latin typeface="Microsoft JhengHei" panose="020B0604030504040204" pitchFamily="34" charset="-120"/>
                <a:ea typeface="Microsoft JhengHei" panose="020B0604030504040204" pitchFamily="34" charset="-120"/>
              </a:rPr>
              <a:t> 2:1830 p.401 3:4471 p.1005. </a:t>
            </a:r>
            <a:r>
              <a:rPr lang="en-US" altLang="zh-CN" b="1" dirty="0">
                <a:solidFill>
                  <a:srgbClr val="0000FF"/>
                </a:solidFill>
                <a:latin typeface="Microsoft JhengHei" panose="020B0604030504040204" pitchFamily="34" charset="-120"/>
                <a:ea typeface="Microsoft JhengHei" panose="020B0604030504040204" pitchFamily="34" charset="-120"/>
              </a:rPr>
              <a:t>                                   </a:t>
            </a:r>
          </a:p>
          <a:p>
            <a:pPr marL="0" indent="0" eaLnBrk="1" hangingPunct="1"/>
            <a:r>
              <a:rPr lang="en-US" altLang="en-US" sz="3200" b="1" i="1" dirty="0">
                <a:latin typeface="Microsoft JhengHei" panose="020B0604030504040204" pitchFamily="34" charset="-120"/>
                <a:ea typeface="Microsoft JhengHei" panose="020B0604030504040204" pitchFamily="34" charset="-120"/>
              </a:rPr>
              <a:t>al-Tabari</a:t>
            </a:r>
            <a:r>
              <a:rPr lang="en-US" altLang="en-US" sz="3200" b="1" dirty="0">
                <a:latin typeface="Microsoft JhengHei" panose="020B0604030504040204" pitchFamily="34" charset="-120"/>
                <a:ea typeface="Microsoft JhengHei" panose="020B0604030504040204" pitchFamily="34" charset="-120"/>
              </a:rPr>
              <a:t> vol.7 </a:t>
            </a:r>
            <a:r>
              <a:rPr lang="en-US" altLang="en-US" sz="3200" b="1" dirty="0" err="1">
                <a:latin typeface="Microsoft JhengHei" panose="020B0604030504040204" pitchFamily="34" charset="-120"/>
                <a:ea typeface="Microsoft JhengHei" panose="020B0604030504040204" pitchFamily="34" charset="-120"/>
              </a:rPr>
              <a:t>p.xxxiv</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说是发生於回历第四年 </a:t>
            </a:r>
          </a:p>
          <a:p>
            <a:pPr marL="0" indent="0" eaLnBrk="1" hangingPunct="1"/>
            <a:r>
              <a:rPr lang="zh-CN" altLang="en-US" sz="3200" b="1" dirty="0">
                <a:latin typeface="Microsoft JhengHei" panose="020B0604030504040204" pitchFamily="34" charset="-120"/>
                <a:ea typeface="Microsoft JhengHei" panose="020B0604030504040204" pitchFamily="34" charset="-120"/>
              </a:rPr>
              <a:t>然而，有记录说是在开伯尔山口 </a:t>
            </a:r>
            <a:r>
              <a:rPr lang="en-US" altLang="en-US" sz="3200" b="1" dirty="0" err="1">
                <a:latin typeface="Microsoft JhengHei" panose="020B0604030504040204" pitchFamily="34" charset="-120"/>
                <a:ea typeface="Microsoft JhengHei" panose="020B0604030504040204" pitchFamily="34" charset="-120"/>
              </a:rPr>
              <a:t>Khaibar</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战事之後</a:t>
            </a:r>
            <a:r>
              <a:rPr lang="en-US" altLang="zh-CN"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第六年）。</a:t>
            </a:r>
            <a:r>
              <a:rPr lang="en-US" altLang="en-US" sz="3200" b="1" dirty="0">
                <a:latin typeface="Microsoft JhengHei" panose="020B0604030504040204" pitchFamily="34" charset="-120"/>
                <a:ea typeface="Microsoft JhengHei" panose="020B0604030504040204" pitchFamily="34" charset="-120"/>
              </a:rPr>
              <a:t> </a:t>
            </a:r>
            <a:r>
              <a:rPr lang="en-US" altLang="en-US" b="1" i="1" dirty="0">
                <a:solidFill>
                  <a:srgbClr val="0000FF"/>
                </a:solidFill>
                <a:latin typeface="Microsoft JhengHei" panose="020B0604030504040204" pitchFamily="34" charset="-120"/>
                <a:ea typeface="Microsoft JhengHei" panose="020B0604030504040204" pitchFamily="34" charset="-120"/>
              </a:rPr>
              <a:t>Bukhari</a:t>
            </a:r>
            <a:r>
              <a:rPr lang="en-US" altLang="en-US" b="1" dirty="0">
                <a:solidFill>
                  <a:srgbClr val="0000FF"/>
                </a:solidFill>
                <a:latin typeface="Microsoft JhengHei" panose="020B0604030504040204" pitchFamily="34" charset="-120"/>
                <a:ea typeface="Microsoft JhengHei" panose="020B0604030504040204" pitchFamily="34" charset="-120"/>
              </a:rPr>
              <a:t> vol.5 book 59</a:t>
            </a:r>
          </a:p>
        </p:txBody>
      </p:sp>
      <p:sp>
        <p:nvSpPr>
          <p:cNvPr id="3" name="Footer Placeholder 4">
            <a:extLst>
              <a:ext uri="{FF2B5EF4-FFF2-40B4-BE49-F238E27FC236}">
                <a16:creationId xmlns:a16="http://schemas.microsoft.com/office/drawing/2014/main" id="{998308A2-3271-BDDB-3E55-42F30940393D}"/>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2140C513-5E37-FC40-8135-56C37343A4D2}"/>
              </a:ext>
            </a:extLst>
          </p:cNvPr>
          <p:cNvSpPr>
            <a:spLocks noGrp="1"/>
          </p:cNvSpPr>
          <p:nvPr>
            <p:ph type="sldNum" sz="quarter" idx="12"/>
          </p:nvPr>
        </p:nvSpPr>
        <p:spPr/>
        <p:txBody>
          <a:bodyPr/>
          <a:lstStyle/>
          <a:p>
            <a:pPr>
              <a:defRPr/>
            </a:pPr>
            <a:fld id="{D688EF54-CA8C-420C-AEBA-0AB9EE83FD1B}" type="slidenum">
              <a:rPr lang="en-US" altLang="en-US"/>
              <a:pPr>
                <a:defRPr/>
              </a:pPr>
              <a:t>33</a:t>
            </a:fld>
            <a:endParaRPr lang="en-US" altLang="en-US"/>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A431AA12-8B44-EA5B-CB90-BE8AAB1DE7D2}"/>
              </a:ext>
            </a:extLst>
          </p:cNvPr>
          <p:cNvSpPr>
            <a:spLocks noGrp="1" noChangeArrowheads="1"/>
          </p:cNvSpPr>
          <p:nvPr>
            <p:ph type="title"/>
          </p:nvPr>
        </p:nvSpPr>
        <p:spPr>
          <a:xfrm>
            <a:off x="2209800" y="228600"/>
            <a:ext cx="7772400" cy="838200"/>
          </a:xfrm>
        </p:spPr>
        <p:txBody>
          <a:bodyPr/>
          <a:lstStyle/>
          <a:p>
            <a:pPr eaLnBrk="1" hangingPunct="1"/>
            <a:r>
              <a:rPr lang="zh-CN" altLang="en-US" sz="3600" b="1" dirty="0">
                <a:solidFill>
                  <a:srgbClr val="FF0000"/>
                </a:solidFill>
                <a:latin typeface="Microsoft JhengHei" panose="020B0604030504040204" pitchFamily="34" charset="-120"/>
                <a:ea typeface="Microsoft JhengHei" panose="020B0604030504040204" pitchFamily="34" charset="-120"/>
              </a:rPr>
              <a:t>两场失败的信仰进攻</a:t>
            </a:r>
            <a:endParaRPr lang="en-US" altLang="en-US" sz="3600" b="1" dirty="0">
              <a:solidFill>
                <a:srgbClr val="FF0000"/>
              </a:solidFill>
              <a:latin typeface="Microsoft JhengHei" panose="020B0604030504040204" pitchFamily="34" charset="-120"/>
              <a:ea typeface="Microsoft JhengHei" panose="020B0604030504040204" pitchFamily="34" charset="-120"/>
            </a:endParaRPr>
          </a:p>
        </p:txBody>
      </p:sp>
      <p:sp>
        <p:nvSpPr>
          <p:cNvPr id="130051" name="Rectangle 3">
            <a:extLst>
              <a:ext uri="{FF2B5EF4-FFF2-40B4-BE49-F238E27FC236}">
                <a16:creationId xmlns:a16="http://schemas.microsoft.com/office/drawing/2014/main" id="{054A454F-5068-51C1-B280-3ACD94E7AD3E}"/>
              </a:ext>
            </a:extLst>
          </p:cNvPr>
          <p:cNvSpPr>
            <a:spLocks noGrp="1" noChangeArrowheads="1"/>
          </p:cNvSpPr>
          <p:nvPr>
            <p:ph idx="1"/>
          </p:nvPr>
        </p:nvSpPr>
        <p:spPr>
          <a:xfrm>
            <a:off x="0" y="1447800"/>
            <a:ext cx="11811000" cy="4648200"/>
          </a:xfrm>
        </p:spPr>
        <p:txBody>
          <a:bodyPr rtlCol="0">
            <a:normAutofit fontScale="92500"/>
          </a:bodyPr>
          <a:lstStyle/>
          <a:p>
            <a:pPr marL="609600" indent="-609600" eaLnBrk="1" fontAlgn="auto" hangingPunct="1">
              <a:spcAft>
                <a:spcPts val="0"/>
              </a:spcAft>
              <a:buFontTx/>
              <a:buAutoNum type="arabicParenR"/>
              <a:defRPr/>
            </a:pPr>
            <a:r>
              <a:rPr lang="zh-CN" altLang="en-US" sz="3200" b="1" dirty="0">
                <a:latin typeface="Microsoft JhengHei" panose="020B0604030504040204" pitchFamily="34" charset="-120"/>
                <a:ea typeface="Microsoft JhengHei" panose="020B0604030504040204" pitchFamily="34" charset="-120"/>
              </a:rPr>
              <a:t>回历四年的拉吉</a:t>
            </a:r>
            <a:r>
              <a:rPr lang="en-US" altLang="zh-CN" sz="3200" b="1" dirty="0">
                <a:latin typeface="Microsoft JhengHei" panose="020B0604030504040204" pitchFamily="34" charset="-120"/>
                <a:ea typeface="Microsoft JhengHei" panose="020B0604030504040204" pitchFamily="34" charset="-120"/>
              </a:rPr>
              <a:t>Raji</a:t>
            </a:r>
            <a:r>
              <a:rPr lang="en-US" altLang="en-US"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战役，是场失败的进攻（达阿立卡战役之後） 　　　　　　　　　　　　　　　　　　　　　</a:t>
            </a:r>
            <a:endParaRPr lang="en-MY" altLang="zh-CN" sz="3200" b="1" dirty="0">
              <a:latin typeface="Microsoft JhengHei" panose="020B0604030504040204" pitchFamily="34" charset="-120"/>
              <a:ea typeface="Microsoft JhengHei" panose="020B0604030504040204" pitchFamily="34" charset="-120"/>
            </a:endParaRPr>
          </a:p>
          <a:p>
            <a:pPr marL="0" indent="0" eaLnBrk="1" fontAlgn="auto" hangingPunct="1">
              <a:spcAft>
                <a:spcPts val="0"/>
              </a:spcAft>
              <a:buFont typeface="Arial" panose="020B0604020202020204" pitchFamily="34" charset="0"/>
              <a:buNone/>
              <a:defRPr/>
            </a:pPr>
            <a:r>
              <a:rPr lang="en-US" altLang="en-US" sz="3200" b="1" i="1" dirty="0">
                <a:solidFill>
                  <a:srgbClr val="0000FF"/>
                </a:solidFill>
                <a:latin typeface="Microsoft JhengHei" panose="020B0604030504040204" pitchFamily="34" charset="-120"/>
                <a:ea typeface="Microsoft JhengHei" panose="020B0604030504040204" pitchFamily="34" charset="-120"/>
              </a:rPr>
              <a:t>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vol.7 </a:t>
            </a:r>
            <a:r>
              <a:rPr lang="en-US" altLang="en-US" sz="3200" b="1" dirty="0" err="1">
                <a:solidFill>
                  <a:srgbClr val="0000FF"/>
                </a:solidFill>
                <a:latin typeface="Microsoft JhengHei" panose="020B0604030504040204" pitchFamily="34" charset="-120"/>
                <a:ea typeface="Microsoft JhengHei" panose="020B0604030504040204" pitchFamily="34" charset="-120"/>
              </a:rPr>
              <a:t>p.xxxiv</a:t>
            </a:r>
            <a:r>
              <a:rPr lang="en-US" altLang="en-US" sz="3200" b="1" dirty="0">
                <a:solidFill>
                  <a:srgbClr val="FFC000"/>
                </a:solidFill>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有穆斯林护送军与穆斯林传教士战死。</a:t>
            </a:r>
          </a:p>
          <a:p>
            <a:pPr marL="609600" indent="-609600" eaLnBrk="1" fontAlgn="auto" hangingPunct="1">
              <a:spcAft>
                <a:spcPts val="0"/>
              </a:spcAft>
              <a:defRPr/>
            </a:pPr>
            <a:endParaRPr lang="en-US" altLang="en-US" sz="3200" b="1" dirty="0">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buFont typeface="Arial" panose="020B0604020202020204" pitchFamily="34" charset="0"/>
              <a:buNone/>
              <a:defRPr/>
            </a:pPr>
            <a:r>
              <a:rPr lang="en-US" altLang="zh-CN" sz="3200" b="1" dirty="0">
                <a:latin typeface="Microsoft JhengHei" panose="020B0604030504040204" pitchFamily="34" charset="-120"/>
                <a:ea typeface="Microsoft JhengHei" panose="020B0604030504040204" pitchFamily="34" charset="-120"/>
              </a:rPr>
              <a:t>2) </a:t>
            </a:r>
            <a:r>
              <a:rPr lang="zh-CN" altLang="en-US" sz="3200" b="1" dirty="0">
                <a:latin typeface="Microsoft JhengHei" panose="020B0604030504040204" pitchFamily="34" charset="-120"/>
                <a:ea typeface="Microsoft JhengHei" panose="020B0604030504040204" pitchFamily="34" charset="-120"/>
              </a:rPr>
              <a:t>回历四年的别毛拿</a:t>
            </a:r>
            <a:r>
              <a:rPr lang="en-US" altLang="en-US" sz="3200" b="1" dirty="0" err="1">
                <a:latin typeface="Microsoft JhengHei" panose="020B0604030504040204" pitchFamily="34" charset="-120"/>
                <a:ea typeface="Microsoft JhengHei" panose="020B0604030504040204" pitchFamily="34" charset="-120"/>
              </a:rPr>
              <a:t>Bi’r</a:t>
            </a:r>
            <a:r>
              <a:rPr lang="en-US" altLang="en-US" sz="3200" b="1" dirty="0">
                <a:latin typeface="Microsoft JhengHei" panose="020B0604030504040204" pitchFamily="34" charset="-120"/>
                <a:ea typeface="Microsoft JhengHei" panose="020B0604030504040204" pitchFamily="34" charset="-120"/>
              </a:rPr>
              <a:t> </a:t>
            </a:r>
            <a:r>
              <a:rPr lang="en-US" altLang="en-US" sz="3200" b="1" dirty="0" err="1">
                <a:latin typeface="Microsoft JhengHei" panose="020B0604030504040204" pitchFamily="34" charset="-120"/>
                <a:ea typeface="Microsoft JhengHei" panose="020B0604030504040204" pitchFamily="34" charset="-120"/>
              </a:rPr>
              <a:t>Ma’unah</a:t>
            </a:r>
            <a:r>
              <a:rPr lang="zh-CN" altLang="en-US" sz="3200" b="1" dirty="0">
                <a:latin typeface="Microsoft JhengHei" panose="020B0604030504040204" pitchFamily="34" charset="-120"/>
                <a:ea typeface="Microsoft JhengHei" panose="020B0604030504040204" pitchFamily="34" charset="-120"/>
              </a:rPr>
              <a:t>对抗， 据记载，奈季德（</a:t>
            </a:r>
            <a:r>
              <a:rPr lang="en-US" altLang="zh-CN" sz="3200" b="1" dirty="0">
                <a:latin typeface="Microsoft JhengHei" panose="020B0604030504040204" pitchFamily="34" charset="-120"/>
                <a:ea typeface="Microsoft JhengHei" panose="020B0604030504040204" pitchFamily="34" charset="-120"/>
              </a:rPr>
              <a:t>Najd</a:t>
            </a:r>
            <a:r>
              <a:rPr lang="zh-CN" altLang="en-US" sz="3200" b="1" dirty="0">
                <a:latin typeface="Microsoft JhengHei" panose="020B0604030504040204" pitchFamily="34" charset="-120"/>
                <a:ea typeface="Microsoft JhengHei" panose="020B0604030504040204" pitchFamily="34" charset="-120"/>
              </a:rPr>
              <a:t>）地区的几个部落派代表向先知请求派遣传教士，去教育他们的部落。先知同意并派遣了约</a:t>
            </a:r>
            <a:r>
              <a:rPr lang="en-US" altLang="zh-CN" sz="3200" b="1" dirty="0">
                <a:latin typeface="Microsoft JhengHei" panose="020B0604030504040204" pitchFamily="34" charset="-120"/>
                <a:ea typeface="Microsoft JhengHei" panose="020B0604030504040204" pitchFamily="34" charset="-120"/>
              </a:rPr>
              <a:t>70</a:t>
            </a:r>
            <a:r>
              <a:rPr lang="zh-CN" altLang="en-US" sz="3200" b="1" dirty="0">
                <a:latin typeface="Microsoft JhengHei" panose="020B0604030504040204" pitchFamily="34" charset="-120"/>
                <a:ea typeface="Microsoft JhengHei" panose="020B0604030504040204" pitchFamily="34" charset="-120"/>
              </a:rPr>
              <a:t>名穆斯林学者前往。 除了一名穆斯林幸存者外，其余大部分传教士都被杀害。　　　　</a:t>
            </a:r>
            <a:endParaRPr lang="en-MY" altLang="zh-CN" sz="3200" b="1" dirty="0">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buFont typeface="Arial" panose="020B0604020202020204" pitchFamily="34" charset="0"/>
              <a:buNone/>
              <a:defRPr/>
            </a:pPr>
            <a:r>
              <a:rPr lang="en-US" altLang="en-US" sz="3200" b="1" i="1" dirty="0">
                <a:solidFill>
                  <a:srgbClr val="0000FF"/>
                </a:solidFill>
                <a:latin typeface="Microsoft JhengHei" panose="020B0604030504040204" pitchFamily="34" charset="-120"/>
                <a:ea typeface="Microsoft JhengHei" panose="020B0604030504040204" pitchFamily="34" charset="-120"/>
              </a:rPr>
              <a:t>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vol.7 </a:t>
            </a:r>
            <a:r>
              <a:rPr lang="en-US" altLang="en-US" sz="3200" b="1" dirty="0" err="1">
                <a:solidFill>
                  <a:srgbClr val="0000FF"/>
                </a:solidFill>
                <a:latin typeface="Microsoft JhengHei" panose="020B0604030504040204" pitchFamily="34" charset="-120"/>
                <a:ea typeface="Microsoft JhengHei" panose="020B0604030504040204" pitchFamily="34" charset="-120"/>
              </a:rPr>
              <a:t>p.xxxiv</a:t>
            </a:r>
            <a:r>
              <a:rPr lang="en-US" altLang="en-US" sz="3200" b="1" dirty="0">
                <a:solidFill>
                  <a:srgbClr val="0000FF"/>
                </a:solidFill>
                <a:latin typeface="Microsoft JhengHei" panose="020B0604030504040204" pitchFamily="34" charset="-120"/>
                <a:ea typeface="Microsoft JhengHei" panose="020B0604030504040204" pitchFamily="34" charset="-120"/>
              </a:rPr>
              <a:t>. </a:t>
            </a:r>
            <a:endParaRPr lang="zh-CN" altLang="en-US" sz="3200" b="1" dirty="0">
              <a:solidFill>
                <a:srgbClr val="0000FF"/>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B5529061-54FD-46E1-26D3-AF8D906BDDFC}"/>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DEA9F695-8AAF-2F92-B554-2CBA54B96AAA}"/>
              </a:ext>
            </a:extLst>
          </p:cNvPr>
          <p:cNvSpPr>
            <a:spLocks noGrp="1"/>
          </p:cNvSpPr>
          <p:nvPr>
            <p:ph type="sldNum" sz="quarter" idx="12"/>
          </p:nvPr>
        </p:nvSpPr>
        <p:spPr/>
        <p:txBody>
          <a:bodyPr/>
          <a:lstStyle/>
          <a:p>
            <a:pPr>
              <a:defRPr/>
            </a:pPr>
            <a:fld id="{C6355077-32A8-4414-B309-15B1F3B45FBF}" type="slidenum">
              <a:rPr lang="en-US" altLang="en-US"/>
              <a:pPr>
                <a:defRPr/>
              </a:pPr>
              <a:t>34</a:t>
            </a:fld>
            <a:endParaRPr lang="en-US" altLang="en-US"/>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AA087130-1A68-9B52-9EA8-39F649916176}"/>
              </a:ext>
            </a:extLst>
          </p:cNvPr>
          <p:cNvSpPr>
            <a:spLocks noGrp="1" noChangeArrowheads="1"/>
          </p:cNvSpPr>
          <p:nvPr>
            <p:ph type="title"/>
          </p:nvPr>
        </p:nvSpPr>
        <p:spPr>
          <a:xfrm>
            <a:off x="2209800" y="0"/>
            <a:ext cx="7772400" cy="762000"/>
          </a:xfrm>
        </p:spPr>
        <p:txBody>
          <a:bodyPr/>
          <a:lstStyle/>
          <a:p>
            <a:pPr eaLnBrk="1" hangingPunct="1"/>
            <a:r>
              <a:rPr lang="zh-CN" altLang="en-US" sz="4000" b="1" dirty="0">
                <a:solidFill>
                  <a:srgbClr val="FF0000"/>
                </a:solidFill>
                <a:latin typeface="Microsoft JhengHei" panose="020B0604030504040204" pitchFamily="34" charset="-120"/>
                <a:ea typeface="Microsoft JhengHei" panose="020B0604030504040204" pitchFamily="34" charset="-120"/>
              </a:rPr>
              <a:t>继续打劫商队</a:t>
            </a:r>
            <a:endParaRPr lang="en-US" altLang="en-US" sz="4000" b="1" dirty="0">
              <a:solidFill>
                <a:srgbClr val="FF0000"/>
              </a:solidFill>
              <a:latin typeface="Microsoft JhengHei" panose="020B0604030504040204" pitchFamily="34" charset="-120"/>
              <a:ea typeface="Microsoft JhengHei" panose="020B0604030504040204" pitchFamily="34" charset="-120"/>
            </a:endParaRPr>
          </a:p>
        </p:txBody>
      </p:sp>
      <p:sp>
        <p:nvSpPr>
          <p:cNvPr id="27651" name="Rectangle 3">
            <a:extLst>
              <a:ext uri="{FF2B5EF4-FFF2-40B4-BE49-F238E27FC236}">
                <a16:creationId xmlns:a16="http://schemas.microsoft.com/office/drawing/2014/main" id="{A0F00B8A-1280-C87A-AB2F-EB3A942EC7C8}"/>
              </a:ext>
            </a:extLst>
          </p:cNvPr>
          <p:cNvSpPr>
            <a:spLocks noGrp="1" noChangeArrowheads="1"/>
          </p:cNvSpPr>
          <p:nvPr>
            <p:ph idx="1"/>
          </p:nvPr>
        </p:nvSpPr>
        <p:spPr>
          <a:xfrm>
            <a:off x="162911" y="1006366"/>
            <a:ext cx="10515600" cy="4648200"/>
          </a:xfrm>
        </p:spPr>
        <p:txBody>
          <a:bodyPr/>
          <a:lstStyle/>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突击阿卡拉达</a:t>
            </a:r>
            <a:r>
              <a:rPr lang="en-US" altLang="en-US" sz="3200" b="1" dirty="0">
                <a:latin typeface="Microsoft JhengHei" panose="020B0604030504040204" pitchFamily="34" charset="-120"/>
                <a:ea typeface="Microsoft JhengHei" panose="020B0604030504040204" pitchFamily="34" charset="-120"/>
              </a:rPr>
              <a:t>Al-</a:t>
            </a:r>
            <a:r>
              <a:rPr lang="en-US" altLang="en-US" sz="3200" b="1" dirty="0" err="1">
                <a:latin typeface="Microsoft JhengHei" panose="020B0604030504040204" pitchFamily="34" charset="-120"/>
                <a:ea typeface="Microsoft JhengHei" panose="020B0604030504040204" pitchFamily="34" charset="-120"/>
              </a:rPr>
              <a:t>Qaradah</a:t>
            </a:r>
            <a:r>
              <a:rPr lang="zh-CN" altLang="en-US" sz="3200" b="1" dirty="0">
                <a:latin typeface="Microsoft JhengHei" panose="020B0604030504040204" pitchFamily="34" charset="-120"/>
                <a:ea typeface="Microsoft JhengHei" panose="020B0604030504040204" pitchFamily="34" charset="-120"/>
              </a:rPr>
              <a:t>的商队。由穆罕默德的养子载益带队。穆罕默德先拿走了</a:t>
            </a:r>
            <a:r>
              <a:rPr lang="en-US" altLang="zh-CN" sz="3200" b="1" dirty="0">
                <a:latin typeface="Microsoft JhengHei" panose="020B0604030504040204" pitchFamily="34" charset="-120"/>
                <a:ea typeface="Microsoft JhengHei" panose="020B0604030504040204" pitchFamily="34" charset="-120"/>
              </a:rPr>
              <a:t>20%</a:t>
            </a:r>
            <a:r>
              <a:rPr lang="zh-CN" altLang="en-US" sz="3200" b="1" dirty="0">
                <a:latin typeface="Microsoft JhengHei" panose="020B0604030504040204" pitchFamily="34" charset="-120"/>
                <a:ea typeface="Microsoft JhengHei" panose="020B0604030504040204" pitchFamily="34" charset="-120"/>
              </a:rPr>
              <a:t>的战利品，其中的二万迪拉姆 （钱币）。</a:t>
            </a:r>
          </a:p>
          <a:p>
            <a:pPr marL="0" indent="0" eaLnBrk="1" hangingPunct="1">
              <a:lnSpc>
                <a:spcPct val="100000"/>
              </a:lnSpc>
            </a:pPr>
            <a:r>
              <a:rPr lang="en-US" altLang="en-US" sz="3200" b="1" i="1" dirty="0">
                <a:solidFill>
                  <a:srgbClr val="0000FF"/>
                </a:solidFill>
                <a:latin typeface="Microsoft JhengHei" panose="020B0604030504040204" pitchFamily="34" charset="-120"/>
                <a:ea typeface="Microsoft JhengHei" panose="020B0604030504040204" pitchFamily="34" charset="-120"/>
              </a:rPr>
              <a:t>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vol.7 p.xxix,99</a:t>
            </a:r>
            <a:endParaRPr lang="en-US" altLang="zh-CN" sz="3200" b="1" dirty="0">
              <a:solidFill>
                <a:srgbClr val="0000FF"/>
              </a:solidFill>
              <a:latin typeface="Microsoft JhengHei" panose="020B0604030504040204" pitchFamily="34" charset="-120"/>
              <a:ea typeface="Microsoft JhengHei" panose="020B0604030504040204" pitchFamily="34" charset="-120"/>
            </a:endParaRPr>
          </a:p>
          <a:p>
            <a:pPr marL="0" indent="0" eaLnBrk="1" hangingPunct="1">
              <a:lnSpc>
                <a:spcPct val="100000"/>
              </a:lnSpc>
            </a:pPr>
            <a:endParaRPr lang="en-US" altLang="en-US"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突击都玛加达</a:t>
            </a:r>
            <a:r>
              <a:rPr lang="en-US" altLang="en-US" sz="3200" b="1" dirty="0" err="1">
                <a:latin typeface="Microsoft JhengHei" panose="020B0604030504040204" pitchFamily="34" charset="-120"/>
                <a:ea typeface="Microsoft JhengHei" panose="020B0604030504040204" pitchFamily="34" charset="-120"/>
              </a:rPr>
              <a:t>Dumat</a:t>
            </a:r>
            <a:r>
              <a:rPr lang="en-US" altLang="en-US" sz="3200" b="1" dirty="0">
                <a:latin typeface="Microsoft JhengHei" panose="020B0604030504040204" pitchFamily="34" charset="-120"/>
                <a:ea typeface="Microsoft JhengHei" panose="020B0604030504040204" pitchFamily="34" charset="-120"/>
              </a:rPr>
              <a:t> al-</a:t>
            </a:r>
            <a:r>
              <a:rPr lang="en-US" altLang="en-US" sz="3200" b="1" dirty="0" err="1">
                <a:latin typeface="Microsoft JhengHei" panose="020B0604030504040204" pitchFamily="34" charset="-120"/>
                <a:ea typeface="Microsoft JhengHei" panose="020B0604030504040204" pitchFamily="34" charset="-120"/>
              </a:rPr>
              <a:t>Jandal</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於回历五年</a:t>
            </a:r>
          </a:p>
          <a:p>
            <a:pPr marL="0" indent="0" eaLnBrk="1" hangingPunct="1">
              <a:lnSpc>
                <a:spcPct val="100000"/>
              </a:lnSpc>
            </a:pPr>
            <a:r>
              <a:rPr lang="en-US" altLang="en-US" b="1" dirty="0">
                <a:solidFill>
                  <a:srgbClr val="0000FF"/>
                </a:solidFill>
                <a:latin typeface="Microsoft JhengHei" panose="020B0604030504040204" pitchFamily="34" charset="-120"/>
                <a:ea typeface="Microsoft JhengHei" panose="020B0604030504040204" pitchFamily="34" charset="-120"/>
              </a:rPr>
              <a:t>al-Tabari vol. 8 p.4 footnote 17.</a:t>
            </a:r>
          </a:p>
        </p:txBody>
      </p:sp>
      <p:sp>
        <p:nvSpPr>
          <p:cNvPr id="3" name="Footer Placeholder 4">
            <a:extLst>
              <a:ext uri="{FF2B5EF4-FFF2-40B4-BE49-F238E27FC236}">
                <a16:creationId xmlns:a16="http://schemas.microsoft.com/office/drawing/2014/main" id="{CF5369CC-D036-9AB3-D40A-5DE748611522}"/>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7E31E5DB-4E69-1285-EE75-FAC2AB64D4FE}"/>
              </a:ext>
            </a:extLst>
          </p:cNvPr>
          <p:cNvSpPr>
            <a:spLocks noGrp="1"/>
          </p:cNvSpPr>
          <p:nvPr>
            <p:ph type="sldNum" sz="quarter" idx="12"/>
          </p:nvPr>
        </p:nvSpPr>
        <p:spPr/>
        <p:txBody>
          <a:bodyPr/>
          <a:lstStyle/>
          <a:p>
            <a:pPr>
              <a:defRPr/>
            </a:pPr>
            <a:fld id="{440A006C-BB63-47A5-ACAF-8CC315EC5B9C}" type="slidenum">
              <a:rPr lang="en-US" altLang="en-US"/>
              <a:pPr>
                <a:defRPr/>
              </a:pPr>
              <a:t>35</a:t>
            </a:fld>
            <a:endParaRPr lang="en-US" altLang="en-US"/>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96396"/>
            <a:ext cx="12268200" cy="7201972"/>
          </a:xfrm>
          <a:prstGeom prst="rect">
            <a:avLst/>
          </a:prstGeom>
        </p:spPr>
        <p:txBody>
          <a:bodyPr wrap="square">
            <a:spAutoFit/>
          </a:bodyPr>
          <a:lstStyle/>
          <a:p>
            <a:pPr>
              <a:lnSpc>
                <a:spcPct val="150000"/>
              </a:lnSpc>
              <a:spcAft>
                <a:spcPts val="0"/>
              </a:spcAft>
            </a:pPr>
            <a:r>
              <a:rPr lang="zh-CN" altLang="zh-CN" sz="2800" b="1" dirty="0">
                <a:solidFill>
                  <a:srgbClr val="0000FF"/>
                </a:solidFill>
                <a:latin typeface="Times New Roman" panose="02020603050405020304" pitchFamily="18" charset="0"/>
                <a:ea typeface="SimHei" panose="02010609060101010101" pitchFamily="49" charset="-122"/>
                <a:cs typeface="经典标宋简"/>
              </a:rPr>
              <a:t>迁都第五年：壕沟</a:t>
            </a:r>
            <a:r>
              <a:rPr lang="en-US" altLang="zh-CN" sz="2800" b="1" dirty="0" err="1">
                <a:solidFill>
                  <a:srgbClr val="0000FF"/>
                </a:solidFill>
                <a:latin typeface="Times New Roman" panose="02020603050405020304" pitchFamily="18" charset="0"/>
                <a:ea typeface="SimHei" panose="02010609060101010101" pitchFamily="49" charset="-122"/>
                <a:cs typeface="经典标宋简"/>
              </a:rPr>
              <a:t>Khandaq</a:t>
            </a:r>
            <a:r>
              <a:rPr lang="zh-CN" altLang="zh-CN" sz="2800" b="1" dirty="0">
                <a:solidFill>
                  <a:srgbClr val="0000FF"/>
                </a:solidFill>
                <a:latin typeface="Times New Roman" panose="02020603050405020304" pitchFamily="18" charset="0"/>
                <a:ea typeface="SimHei" panose="02010609060101010101" pitchFamily="49" charset="-122"/>
                <a:cs typeface="经典标宋简"/>
              </a:rPr>
              <a:t>干得格：之战</a:t>
            </a:r>
            <a:endParaRPr lang="zh-CN" altLang="zh-CN" sz="2800" dirty="0">
              <a:solidFill>
                <a:srgbClr val="0000FF"/>
              </a:solidFill>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迁都第五年於</a:t>
            </a:r>
            <a:r>
              <a:rPr lang="en-US" altLang="zh-CN" sz="2800" b="1" dirty="0">
                <a:latin typeface="Times New Roman" panose="02020603050405020304" pitchFamily="18" charset="0"/>
                <a:ea typeface="SimHei" panose="02010609060101010101" pitchFamily="49" charset="-122"/>
                <a:cs typeface="经典标宋简"/>
              </a:rPr>
              <a:t>627</a:t>
            </a:r>
            <a:r>
              <a:rPr lang="zh-CN" altLang="zh-CN" sz="2800" b="1" dirty="0">
                <a:latin typeface="Times New Roman" panose="02020603050405020304" pitchFamily="18" charset="0"/>
                <a:ea typeface="SimHei" panose="02010609060101010101" pitchFamily="49" charset="-122"/>
                <a:cs typeface="经典标宋简"/>
              </a:rPr>
              <a:t>年：两场大战事。又称濠沏沟之战。迁都第五年</a:t>
            </a:r>
            <a:r>
              <a:rPr lang="en-US" altLang="zh-CN" sz="2800" b="1" dirty="0">
                <a:latin typeface="Times New Roman" panose="02020603050405020304" pitchFamily="18" charset="0"/>
                <a:ea typeface="SimHei" panose="02010609060101010101" pitchFamily="49" charset="-122"/>
                <a:cs typeface="经典标宋简"/>
              </a:rPr>
              <a:t>AD627</a:t>
            </a:r>
            <a:r>
              <a:rPr lang="zh-CN" altLang="zh-CN" sz="2800" b="1" dirty="0">
                <a:latin typeface="Times New Roman" panose="02020603050405020304" pitchFamily="18" charset="0"/>
                <a:ea typeface="SimHei" panose="02010609060101010101" pitchFamily="49" charset="-122"/>
                <a:cs typeface="经典标宋简"/>
              </a:rPr>
              <a:t>麦加人会合犹太人（包括一些来自麦加与麦地拿的）据说有</a:t>
            </a:r>
            <a:r>
              <a:rPr lang="en-US" altLang="zh-CN" sz="2800" b="1" dirty="0">
                <a:latin typeface="Times New Roman" panose="02020603050405020304" pitchFamily="18" charset="0"/>
                <a:ea typeface="SimHei" panose="02010609060101010101" pitchFamily="49" charset="-122"/>
                <a:cs typeface="经典标宋简"/>
              </a:rPr>
              <a:t>7</a:t>
            </a:r>
            <a:r>
              <a:rPr lang="zh-CN" altLang="zh-CN" sz="2800" b="1" dirty="0">
                <a:latin typeface="Times New Roman" panose="02020603050405020304" pitchFamily="18" charset="0"/>
                <a:ea typeface="SimHei" panose="02010609060101010101" pitchFamily="49" charset="-122"/>
                <a:cs typeface="经典标宋简"/>
              </a:rPr>
              <a:t>族联军，约一万二千人围攻麦地拿。穆罕默德</a:t>
            </a:r>
            <a:r>
              <a:rPr lang="zh-CN" altLang="en-US" sz="2800" b="1" dirty="0">
                <a:latin typeface="Times New Roman" panose="02020603050405020304" pitchFamily="18" charset="0"/>
                <a:ea typeface="SimHei" panose="02010609060101010101" pitchFamily="49" charset="-122"/>
                <a:cs typeface="经典标宋简"/>
              </a:rPr>
              <a:t>不迎战，</a:t>
            </a:r>
            <a:r>
              <a:rPr lang="zh-CN" altLang="zh-CN" sz="2800" b="1" dirty="0">
                <a:latin typeface="Times New Roman" panose="02020603050405020304" pitchFamily="18" charset="0"/>
                <a:ea typeface="SimHei" panose="02010609060101010101" pitchFamily="49" charset="-122"/>
                <a:cs typeface="经典标宋简"/>
              </a:rPr>
              <a:t>采用拉锯战，用波斯人的兵计，环城挖濠，灌水抵敌，启动全麦地那人参战，麦加人包围一个月，双方都没有太大的建树。有几个</a:t>
            </a:r>
            <a:r>
              <a:rPr lang="zh-CN" altLang="en-US" sz="2800" b="1" dirty="0">
                <a:latin typeface="Times New Roman" panose="02020603050405020304" pitchFamily="18" charset="0"/>
                <a:ea typeface="SimHei" panose="02010609060101010101" pitchFamily="49" charset="-122"/>
                <a:cs typeface="经典标宋简"/>
              </a:rPr>
              <a:t>用户</a:t>
            </a:r>
            <a:r>
              <a:rPr lang="zh-CN" altLang="zh-CN" sz="2800" b="1" dirty="0">
                <a:latin typeface="Times New Roman" panose="02020603050405020304" pitchFamily="18" charset="0"/>
                <a:ea typeface="SimHei" panose="02010609060101010101" pitchFamily="49" charset="-122"/>
                <a:cs typeface="经典标宋简"/>
              </a:rPr>
              <a:t>伊斯兰的犹太人，在麦加联军的犹太军中使用离间计，先是说犹太人为何要白白为麦加人打仗，应该要求一些利益。后来又传谣言说，围攻快一个月了，麦加人无建树，不想打下去，他们都是阿拉伯人，会立和约，到时犹太人会孤军作战，要求犹太赶快退军求和解，到时可以赔款，道歉了事。</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麦地那人也在麦加阿拉伯人联军当中作分化的工作，对联军领袖哈达凡部落领袖说，只要他们不正真开战，麦加人如果退兵，明年麦地那</a:t>
            </a:r>
            <a:r>
              <a:rPr lang="en-US" altLang="zh-CN" sz="2800" b="1" dirty="0">
                <a:latin typeface="Times New Roman" panose="02020603050405020304" pitchFamily="18" charset="0"/>
                <a:ea typeface="SimHei" panose="02010609060101010101" pitchFamily="49" charset="-122"/>
                <a:cs typeface="经典标宋简"/>
              </a:rPr>
              <a:t>30%</a:t>
            </a:r>
            <a:r>
              <a:rPr lang="zh-CN" altLang="zh-CN" sz="2800" b="1" dirty="0">
                <a:latin typeface="Times New Roman" panose="02020603050405020304" pitchFamily="18" charset="0"/>
                <a:ea typeface="SimHei" panose="02010609060101010101" pitchFamily="49" charset="-122"/>
                <a:cs typeface="经典标宋简"/>
              </a:rPr>
              <a:t>的收成会供奉给他们。对一个游牧民族，物质比土地对他们有更大的吸引力。离间计获得成功。麦加联军在心志上开始奔溃，麦加</a:t>
            </a:r>
            <a:r>
              <a:rPr lang="zh-CN" altLang="en-US" sz="2800" b="1" dirty="0">
                <a:latin typeface="Times New Roman" panose="02020603050405020304" pitchFamily="18" charset="0"/>
                <a:ea typeface="SimHei" panose="02010609060101010101" pitchFamily="49" charset="-122"/>
                <a:cs typeface="经典标宋简"/>
              </a:rPr>
              <a:t>军</a:t>
            </a:r>
            <a:r>
              <a:rPr lang="zh-CN" altLang="zh-CN" sz="2800" b="1" dirty="0">
                <a:latin typeface="Times New Roman" panose="02020603050405020304" pitchFamily="18" charset="0"/>
                <a:ea typeface="SimHei" panose="02010609060101010101" pitchFamily="49" charset="-122"/>
                <a:cs typeface="经典标宋简"/>
              </a:rPr>
              <a:t>以为犹太军预备放弃，麦加联军也</a:t>
            </a:r>
            <a:r>
              <a:rPr lang="zh-CN" altLang="en-US" sz="2800" b="1" dirty="0">
                <a:latin typeface="Times New Roman" panose="02020603050405020304" pitchFamily="18" charset="0"/>
                <a:ea typeface="SimHei" panose="02010609060101010101" pitchFamily="49" charset="-122"/>
                <a:cs typeface="经典标宋简"/>
              </a:rPr>
              <a:t>有一些不想打的</a:t>
            </a:r>
            <a:r>
              <a:rPr lang="zh-CN" altLang="zh-CN" sz="2800" b="1" dirty="0">
                <a:latin typeface="Times New Roman" panose="02020603050405020304" pitchFamily="18" charset="0"/>
                <a:ea typeface="SimHei" panose="02010609060101010101" pitchFamily="49" charset="-122"/>
                <a:cs typeface="经典标宋简"/>
              </a:rPr>
              <a:t>。</a:t>
            </a:r>
            <a:endParaRPr lang="zh-CN" altLang="zh-CN"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84125543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124754"/>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就在这个时刻，突然出现一个沙尘暴，麦加联军帐幕被吹的七零八落，狼狈不堪。就在乱了脚阵的情况下，一些联军撤出麦地那的外围</a:t>
            </a:r>
            <a:r>
              <a:rPr lang="zh-CN" altLang="en-US" sz="2800" b="1" dirty="0">
                <a:latin typeface="Times New Roman" panose="02020603050405020304" pitchFamily="18" charset="0"/>
                <a:ea typeface="SimHei" panose="02010609060101010101" pitchFamily="49" charset="-122"/>
                <a:cs typeface="经典标宋简"/>
              </a:rPr>
              <a:t>躲避风暴</a:t>
            </a:r>
            <a:r>
              <a:rPr lang="zh-CN" altLang="zh-CN" sz="2800" b="1" dirty="0">
                <a:latin typeface="Times New Roman" panose="02020603050405020304" pitchFamily="18" charset="0"/>
                <a:ea typeface="SimHei" panose="02010609060101010101" pitchFamily="49" charset="-122"/>
                <a:cs typeface="经典标宋简"/>
              </a:rPr>
              <a:t>，大家以为大家在退兵。穆氏突出追击敌人，让他们不能</a:t>
            </a:r>
            <a:r>
              <a:rPr lang="zh-CN" altLang="en-US" sz="2800" b="1" dirty="0">
                <a:latin typeface="Times New Roman" panose="02020603050405020304" pitchFamily="18" charset="0"/>
                <a:ea typeface="SimHei" panose="02010609060101010101" pitchFamily="49" charset="-122"/>
                <a:cs typeface="经典标宋简"/>
              </a:rPr>
              <a:t>再</a:t>
            </a:r>
            <a:r>
              <a:rPr lang="zh-CN" altLang="zh-CN" sz="2800" b="1" dirty="0">
                <a:latin typeface="Times New Roman" panose="02020603050405020304" pitchFamily="18" charset="0"/>
                <a:ea typeface="SimHei" panose="02010609060101010101" pitchFamily="49" charset="-122"/>
                <a:cs typeface="经典标宋简"/>
              </a:rPr>
              <a:t>联系商议。麦加联军就这样瓦解。麦加人从此不敢小看穆氏。次年双方和谈，准许回教徒可以前来麦加朝圣。</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t>麦加</a:t>
            </a:r>
            <a:r>
              <a:rPr lang="en-US" altLang="zh-CN" sz="2800" b="1" dirty="0"/>
              <a:t>7</a:t>
            </a:r>
            <a:r>
              <a:rPr lang="zh-CN" altLang="zh-CN" sz="2800" b="1" dirty="0"/>
              <a:t>族联军的战事平息，麦地那与麦加立约后，穆氏立刻派兵攻取在壕沟之战与麦加暗中结盟的犹太巴尼古利杂</a:t>
            </a:r>
            <a:r>
              <a:rPr lang="en-US" altLang="zh-CN" sz="2800" b="1" dirty="0" err="1"/>
              <a:t>Bani-Quryza</a:t>
            </a:r>
            <a:r>
              <a:rPr lang="zh-CN" altLang="zh-CN" sz="2800" b="1" dirty="0"/>
              <a:t>族 ，把他们围困起来。穆罕默德派三千人，由胡维（</a:t>
            </a:r>
            <a:r>
              <a:rPr lang="en-US" altLang="zh-CN" sz="2800" b="1" dirty="0" err="1"/>
              <a:t>Huyay</a:t>
            </a:r>
            <a:r>
              <a:rPr lang="en-US" altLang="zh-CN" sz="2800" b="1" dirty="0"/>
              <a:t> bin </a:t>
            </a:r>
            <a:r>
              <a:rPr lang="en-US" altLang="zh-CN" sz="2800" b="1" dirty="0" err="1"/>
              <a:t>Akhtab</a:t>
            </a:r>
            <a:r>
              <a:rPr lang="zh-CN" altLang="zh-CN" sz="2800" b="1" dirty="0"/>
              <a:t>）领导。胡维要求白努．古莱扎族领袖卡艾巴（</a:t>
            </a:r>
            <a:r>
              <a:rPr lang="en-US" altLang="zh-CN" sz="2800" b="1" dirty="0" err="1"/>
              <a:t>Ka‘eb</a:t>
            </a:r>
            <a:r>
              <a:rPr lang="en-US" altLang="zh-CN" sz="2800" b="1" dirty="0"/>
              <a:t> bin </a:t>
            </a:r>
            <a:r>
              <a:rPr lang="en-US" altLang="zh-CN" sz="2800" b="1" dirty="0" err="1"/>
              <a:t>Asad</a:t>
            </a:r>
            <a:r>
              <a:rPr lang="zh-CN" altLang="zh-CN" sz="2800" b="1" dirty="0"/>
              <a:t>）开城门，再三保证他们会安全，当时古莱扎族约有九百至一千能拿刀的人，他们相信胡维，就缴械投降了。胡维带着古莱扎族人去见穆罕默德，先知却下令把他们下监牢，等候发落，最后更决定把九百人全判处死刑，妇女孩子则由他与部从均分。</a:t>
            </a:r>
            <a:endParaRPr lang="zh-CN" altLang="zh-CN" sz="2800" dirty="0"/>
          </a:p>
          <a:p>
            <a:pPr>
              <a:spcAft>
                <a:spcPts val="0"/>
              </a:spcAft>
            </a:pP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408016833"/>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6675" y="1"/>
            <a:ext cx="12258675" cy="6124754"/>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穆罕默德杀战俘的理由是，因为在围城的</a:t>
            </a:r>
            <a:r>
              <a:rPr lang="en-US" altLang="zh-CN" sz="2800" b="1" dirty="0">
                <a:latin typeface="Times New Roman" panose="02020603050405020304" pitchFamily="18" charset="0"/>
                <a:ea typeface="SimHei" panose="02010609060101010101" pitchFamily="49" charset="-122"/>
                <a:cs typeface="经典标宋简"/>
              </a:rPr>
              <a:t>25</a:t>
            </a:r>
            <a:r>
              <a:rPr lang="zh-CN" altLang="zh-CN" sz="2800" b="1" dirty="0">
                <a:latin typeface="Times New Roman" panose="02020603050405020304" pitchFamily="18" charset="0"/>
                <a:ea typeface="SimHei" panose="02010609060101010101" pitchFamily="49" charset="-122"/>
                <a:cs typeface="经典标宋简"/>
              </a:rPr>
              <a:t>天里，阿里听见他们咒诅穆罕默德；后来俘虏给带去见他时，穆罕默德对他们说：你们这帮猪猡与猴子，竟然敢咒诅我？因此判他们全体死刑。穆斯林曾与犹太人立约，如果投降，就答应不伤害他们，只要交出武器和纳贡就好，最后穆罕默德没有尊重约定</a:t>
            </a:r>
            <a:r>
              <a:rPr lang="zh-CN" altLang="en-US" sz="2800" b="1" dirty="0">
                <a:latin typeface="Times New Roman" panose="02020603050405020304" pitchFamily="18" charset="0"/>
                <a:ea typeface="SimHei" panose="02010609060101010101" pitchFamily="49" charset="-122"/>
                <a:cs typeface="经典标宋简"/>
              </a:rPr>
              <a:t>。</a:t>
            </a:r>
            <a:r>
              <a:rPr lang="zh-CN" altLang="zh-CN" sz="2800" b="1" dirty="0">
                <a:latin typeface="Times New Roman" panose="02020603050405020304" pitchFamily="18" charset="0"/>
                <a:ea typeface="SimHei" panose="02010609060101010101" pitchFamily="49" charset="-122"/>
                <a:cs typeface="经典标宋简"/>
              </a:rPr>
              <a:t>穆罕默德下令杀那九百人前，曾问萨伊德（</a:t>
            </a:r>
            <a:r>
              <a:rPr lang="en-US" altLang="zh-CN" sz="2800" b="1" dirty="0" err="1">
                <a:latin typeface="Times New Roman" panose="02020603050405020304" pitchFamily="18" charset="0"/>
                <a:ea typeface="SimHei" panose="02010609060101010101" pitchFamily="49" charset="-122"/>
                <a:cs typeface="经典标宋简"/>
              </a:rPr>
              <a:t>Sa‘d</a:t>
            </a:r>
            <a:r>
              <a:rPr lang="en-US" altLang="zh-CN" sz="2800" b="1" dirty="0">
                <a:latin typeface="Times New Roman" panose="02020603050405020304" pitchFamily="18" charset="0"/>
                <a:ea typeface="SimHei" panose="02010609060101010101" pitchFamily="49" charset="-122"/>
                <a:cs typeface="经典标宋简"/>
              </a:rPr>
              <a:t> Ibn </a:t>
            </a:r>
            <a:r>
              <a:rPr lang="en-US" altLang="zh-CN" sz="2800" b="1" dirty="0" err="1">
                <a:latin typeface="Times New Roman" panose="02020603050405020304" pitchFamily="18" charset="0"/>
                <a:ea typeface="SimHei" panose="02010609060101010101" pitchFamily="49" charset="-122"/>
                <a:cs typeface="经典标宋简"/>
              </a:rPr>
              <a:t>Mua’dh</a:t>
            </a:r>
            <a:r>
              <a:rPr lang="zh-CN" altLang="zh-CN" sz="2800" b="1" dirty="0">
                <a:latin typeface="Times New Roman" panose="02020603050405020304" pitchFamily="18" charset="0"/>
                <a:ea typeface="SimHei" panose="02010609060101010101" pitchFamily="49" charset="-122"/>
                <a:cs typeface="经典标宋简"/>
              </a:rPr>
              <a:t>）意见，萨伊德同意，但就在他点头的那一刻，萨伊德立刻心脏病发当场倒地死</a:t>
            </a:r>
            <a:r>
              <a:rPr lang="zh-CN" altLang="en-US" sz="2800" b="1" dirty="0">
                <a:latin typeface="Times New Roman" panose="02020603050405020304" pitchFamily="18" charset="0"/>
                <a:ea typeface="SimHei" panose="02010609060101010101" pitchFamily="49" charset="-122"/>
                <a:cs typeface="经典标宋简"/>
              </a:rPr>
              <a:t>去</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zh-CN" altLang="zh-CN" sz="2800" dirty="0">
              <a:latin typeface="Times New Roman" panose="02020603050405020304" pitchFamily="18" charset="0"/>
              <a:ea typeface="SimSun" panose="02010600030101010101" pitchFamily="2" charset="-122"/>
            </a:endParaRPr>
          </a:p>
          <a:p>
            <a:r>
              <a:rPr lang="zh-CN" altLang="zh-CN" sz="2800" b="1" kern="0" dirty="0">
                <a:ea typeface="SimHei" panose="02010609060101010101" pitchFamily="49" charset="-122"/>
                <a:cs typeface="经典标宋简"/>
              </a:rPr>
              <a:t>萨伊德死后，穆罕默德宣布</a:t>
            </a:r>
            <a:r>
              <a:rPr lang="en-US" altLang="zh-CN" sz="2800" b="1" kern="0" dirty="0">
                <a:ea typeface="SimHei" panose="02010609060101010101" pitchFamily="49" charset="-122"/>
                <a:cs typeface="经典标宋简"/>
              </a:rPr>
              <a:t>“</a:t>
            </a:r>
            <a:r>
              <a:rPr lang="zh-CN" altLang="zh-CN" sz="2800" b="1" kern="0" dirty="0">
                <a:ea typeface="SimHei" panose="02010609060101010101" pitchFamily="49" charset="-122"/>
                <a:cs typeface="经典标宋简"/>
              </a:rPr>
              <a:t>吉卜利里</a:t>
            </a:r>
            <a:r>
              <a:rPr lang="en-US" altLang="zh-CN" sz="2800" b="1" kern="0" dirty="0">
                <a:ea typeface="SimHei" panose="02010609060101010101" pitchFamily="49" charset="-122"/>
                <a:cs typeface="经典标宋简"/>
              </a:rPr>
              <a:t>”</a:t>
            </a:r>
            <a:r>
              <a:rPr lang="zh-CN" altLang="zh-CN" sz="2800" b="1" kern="0" dirty="0">
                <a:ea typeface="SimHei" panose="02010609060101010101" pitchFamily="49" charset="-122"/>
                <a:cs typeface="经典标宋简"/>
              </a:rPr>
              <a:t>告诉他说，乐园之门正为萨伊德而大开，甚至安拉宝座亦为他的死而摇撼；天神为其灵魂欢呼，有七万天神下来参加其丧礼。你相信吗？</a:t>
            </a:r>
            <a:endParaRPr lang="en-MY" altLang="zh-CN" sz="2800" b="1" kern="0" dirty="0">
              <a:ea typeface="SimHei" panose="02010609060101010101" pitchFamily="49" charset="-122"/>
              <a:cs typeface="经典标宋简"/>
            </a:endParaRPr>
          </a:p>
          <a:p>
            <a:endParaRPr lang="en-MY" altLang="zh-CN" sz="2800" b="1" kern="0" dirty="0">
              <a:ea typeface="SimHei" panose="02010609060101010101" pitchFamily="49" charset="-122"/>
              <a:cs typeface="经典标宋简"/>
            </a:endParaRPr>
          </a:p>
          <a:p>
            <a:r>
              <a:rPr lang="zh-CN" altLang="zh-CN" sz="2800" b="1" kern="0" dirty="0">
                <a:ea typeface="SimHei" panose="02010609060101010101" pitchFamily="49" charset="-122"/>
                <a:cs typeface="经典标宋简"/>
              </a:rPr>
              <a:t>穆罕默德下令传古莱扎族人，每十个一组逐次带上来，砍首，尸体丢到坑里掩埋。执行酷刑时，受害人的妻子在尖叫，撕裂衣服，厌打自己。穆罕默德继续屠杀。那天他们砍杀了九百投降者</a:t>
            </a:r>
            <a:endParaRPr lang="zh-CN" altLang="en-US" sz="2800" dirty="0"/>
          </a:p>
        </p:txBody>
      </p:sp>
    </p:spTree>
    <p:extLst>
      <p:ext uri="{BB962C8B-B14F-4D97-AF65-F5344CB8AC3E}">
        <p14:creationId xmlns:p14="http://schemas.microsoft.com/office/powerpoint/2010/main" val="131926634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 y="58847"/>
            <a:ext cx="12125325" cy="6124754"/>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当天穆罕默德命人把俘虏的女子带上来。一如既往，他挑了其中最漂亮的一个女人为妻；穆罕默德把这妇人的丈夫、三个兄弟在她眼前给杀掉，她名叫雷哈娜（</a:t>
            </a:r>
            <a:r>
              <a:rPr lang="en-US" altLang="zh-CN" sz="2800" b="1" dirty="0" err="1">
                <a:latin typeface="Times New Roman" panose="02020603050405020304" pitchFamily="18" charset="0"/>
                <a:ea typeface="SimHei" panose="02010609060101010101" pitchFamily="49" charset="-122"/>
                <a:cs typeface="经典标宋简"/>
              </a:rPr>
              <a:t>Rihana</a:t>
            </a:r>
            <a:r>
              <a:rPr lang="en-US" altLang="zh-CN" sz="2800" b="1" dirty="0">
                <a:latin typeface="Times New Roman" panose="02020603050405020304" pitchFamily="18" charset="0"/>
                <a:ea typeface="SimHei" panose="02010609060101010101" pitchFamily="49" charset="-122"/>
                <a:cs typeface="经典标宋简"/>
              </a:rPr>
              <a:t> </a:t>
            </a:r>
            <a:r>
              <a:rPr lang="en-US" altLang="zh-CN" sz="2800" b="1" dirty="0" err="1">
                <a:latin typeface="Times New Roman" panose="02020603050405020304" pitchFamily="18" charset="0"/>
                <a:ea typeface="SimHei" panose="02010609060101010101" pitchFamily="49" charset="-122"/>
                <a:cs typeface="经典标宋简"/>
              </a:rPr>
              <a:t>bint</a:t>
            </a:r>
            <a:r>
              <a:rPr lang="en-US" altLang="zh-CN" sz="2800" b="1" dirty="0">
                <a:latin typeface="Times New Roman" panose="02020603050405020304" pitchFamily="18" charset="0"/>
                <a:ea typeface="SimHei" panose="02010609060101010101" pitchFamily="49" charset="-122"/>
                <a:cs typeface="经典标宋简"/>
              </a:rPr>
              <a:t> </a:t>
            </a:r>
            <a:r>
              <a:rPr lang="en-US" altLang="zh-CN" sz="2800" b="1" dirty="0" err="1">
                <a:latin typeface="Times New Roman" panose="02020603050405020304" pitchFamily="18" charset="0"/>
                <a:ea typeface="SimHei" panose="02010609060101010101" pitchFamily="49" charset="-122"/>
                <a:cs typeface="经典标宋简"/>
              </a:rPr>
              <a:t>Amro</a:t>
            </a:r>
            <a:r>
              <a:rPr lang="zh-CN" altLang="zh-CN" sz="2800" b="1" dirty="0">
                <a:latin typeface="Times New Roman" panose="02020603050405020304" pitchFamily="18" charset="0"/>
                <a:ea typeface="SimHei" panose="02010609060101010101" pitchFamily="49" charset="-122"/>
                <a:cs typeface="经典标宋简"/>
              </a:rPr>
              <a:t>）。穆罕默德对她说：我不想让你做奴隶，若嫁给我你就自由了。雷哈娜答：我宁愿做奴隶，也不做屠夫的妻子。她向他吐了口水，希望他杀她。但穆罕默德不会杀漂亮女人的，当天就缚着她的手脚将她强暴。</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此女坚持不要成为穆斯林，曾给穆罕默德生了一个孩子，在幼年就夭折了。穆斯林没把她当穆罕默德妻子，而是妃子或者婢女。见</a:t>
            </a:r>
            <a:r>
              <a:rPr lang="en-US" altLang="zh-CN" sz="2800" b="1" dirty="0">
                <a:latin typeface="Times New Roman" panose="02020603050405020304" pitchFamily="18" charset="0"/>
                <a:ea typeface="SimHei" panose="02010609060101010101" pitchFamily="49" charset="-122"/>
                <a:cs typeface="经典标宋简"/>
              </a:rPr>
              <a:t>Ibn </a:t>
            </a:r>
            <a:r>
              <a:rPr lang="en-US" altLang="zh-CN" sz="2800" b="1" dirty="0" err="1">
                <a:latin typeface="Times New Roman" panose="02020603050405020304" pitchFamily="18" charset="0"/>
                <a:ea typeface="SimHei" panose="02010609060101010101" pitchFamily="49" charset="-122"/>
                <a:cs typeface="经典标宋简"/>
              </a:rPr>
              <a:t>Hisham</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The Life of the Prophet</a:t>
            </a:r>
            <a:r>
              <a:rPr lang="zh-CN" altLang="zh-CN" sz="2800" b="1" dirty="0">
                <a:latin typeface="Times New Roman" panose="02020603050405020304" pitchFamily="18" charset="0"/>
                <a:ea typeface="SimHei" panose="02010609060101010101" pitchFamily="49" charset="-122"/>
                <a:cs typeface="经典标宋简"/>
              </a:rPr>
              <a:t>，卷</a:t>
            </a:r>
            <a:r>
              <a:rPr lang="en-US" altLang="zh-CN" sz="2800" b="1" dirty="0">
                <a:latin typeface="Times New Roman" panose="02020603050405020304" pitchFamily="18" charset="0"/>
                <a:ea typeface="SimHei" panose="02010609060101010101" pitchFamily="49" charset="-122"/>
                <a:cs typeface="经典标宋简"/>
              </a:rPr>
              <a:t>III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118</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143</a:t>
            </a:r>
            <a:r>
              <a:rPr lang="zh-CN" altLang="zh-CN" sz="2800" b="1" dirty="0">
                <a:latin typeface="Times New Roman" panose="02020603050405020304" pitchFamily="18" charset="0"/>
                <a:ea typeface="SimHei" panose="02010609060101010101" pitchFamily="49" charset="-122"/>
                <a:cs typeface="经典标宋简"/>
              </a:rPr>
              <a:t>页；</a:t>
            </a:r>
            <a:r>
              <a:rPr lang="en-US" altLang="zh-CN" sz="2800" b="1" dirty="0" err="1">
                <a:latin typeface="Times New Roman" panose="02020603050405020304" pitchFamily="18" charset="0"/>
                <a:ea typeface="SimHei" panose="02010609060101010101" pitchFamily="49" charset="-122"/>
                <a:cs typeface="经典标宋简"/>
              </a:rPr>
              <a:t>Haikal</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The Life of Muhammad</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347</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351</a:t>
            </a:r>
            <a:r>
              <a:rPr lang="zh-CN" altLang="zh-CN" sz="2800" b="1" dirty="0">
                <a:latin typeface="Times New Roman" panose="02020603050405020304" pitchFamily="18" charset="0"/>
                <a:ea typeface="SimHei" panose="02010609060101010101" pitchFamily="49" charset="-122"/>
                <a:cs typeface="经典标宋简"/>
              </a:rPr>
              <a:t>页（记载了穆罕默德残忍待人的细节）；</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Halabi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Sira</a:t>
            </a:r>
            <a:r>
              <a:rPr lang="en-US" altLang="zh-CN" sz="2800" b="1" dirty="0">
                <a:latin typeface="Times New Roman" panose="02020603050405020304" pitchFamily="18" charset="0"/>
                <a:ea typeface="SimHei" panose="02010609060101010101" pitchFamily="49" charset="-122"/>
                <a:cs typeface="经典标宋简"/>
              </a:rPr>
              <a:t> Al-</a:t>
            </a:r>
            <a:r>
              <a:rPr lang="en-US" altLang="zh-CN" sz="2800" b="1" dirty="0" err="1">
                <a:latin typeface="Times New Roman" panose="02020603050405020304" pitchFamily="18" charset="0"/>
                <a:ea typeface="SimHei" panose="02010609060101010101" pitchFamily="49" charset="-122"/>
                <a:cs typeface="经典标宋简"/>
              </a:rPr>
              <a:t>Halabia</a:t>
            </a:r>
            <a:r>
              <a:rPr lang="zh-CN" altLang="zh-CN" sz="2800" b="1" dirty="0">
                <a:latin typeface="Times New Roman" panose="02020603050405020304" pitchFamily="18" charset="0"/>
                <a:ea typeface="SimHei" panose="02010609060101010101" pitchFamily="49" charset="-122"/>
                <a:cs typeface="经典标宋简"/>
              </a:rPr>
              <a:t>，卷</a:t>
            </a:r>
            <a:r>
              <a:rPr lang="en-US" altLang="zh-CN" sz="2800" b="1" dirty="0">
                <a:latin typeface="Times New Roman" panose="02020603050405020304" pitchFamily="18" charset="0"/>
                <a:ea typeface="SimHei" panose="02010609060101010101" pitchFamily="49" charset="-122"/>
                <a:cs typeface="经典标宋简"/>
              </a:rPr>
              <a:t>II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675</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677</a:t>
            </a:r>
            <a:r>
              <a:rPr lang="zh-CN" altLang="zh-CN" sz="2800" b="1" dirty="0">
                <a:latin typeface="Times New Roman" panose="02020603050405020304" pitchFamily="18" charset="0"/>
                <a:ea typeface="SimHei" panose="02010609060101010101" pitchFamily="49" charset="-122"/>
                <a:cs typeface="经典标宋简"/>
              </a:rPr>
              <a:t>页。同一个故事亦见于</a:t>
            </a:r>
            <a:r>
              <a:rPr lang="en-US" altLang="zh-CN" sz="2800" b="1" dirty="0">
                <a:latin typeface="Times New Roman" panose="02020603050405020304" pitchFamily="18" charset="0"/>
                <a:ea typeface="SimHei" panose="02010609060101010101" pitchFamily="49" charset="-122"/>
                <a:cs typeface="经典标宋简"/>
              </a:rPr>
              <a:t>Imam As-</a:t>
            </a:r>
            <a:r>
              <a:rPr lang="en-US" altLang="zh-CN" sz="2800" b="1" dirty="0" err="1">
                <a:latin typeface="Times New Roman" panose="02020603050405020304" pitchFamily="18" charset="0"/>
                <a:ea typeface="SimHei" panose="02010609060101010101" pitchFamily="49" charset="-122"/>
                <a:cs typeface="经典标宋简"/>
              </a:rPr>
              <a:t>Suhaili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err="1">
                <a:latin typeface="Times New Roman" panose="02020603050405020304" pitchFamily="18" charset="0"/>
                <a:ea typeface="SimHei" panose="02010609060101010101" pitchFamily="49" charset="-122"/>
                <a:cs typeface="经典标宋简"/>
              </a:rPr>
              <a:t>Rawd</a:t>
            </a:r>
            <a:r>
              <a:rPr lang="en-US" altLang="zh-CN" sz="2800" b="1" dirty="0">
                <a:latin typeface="Times New Roman" panose="02020603050405020304" pitchFamily="18" charset="0"/>
                <a:ea typeface="SimHei" panose="02010609060101010101" pitchFamily="49" charset="-122"/>
                <a:cs typeface="经典标宋简"/>
              </a:rPr>
              <a:t> Al-</a:t>
            </a:r>
            <a:r>
              <a:rPr lang="en-US" altLang="zh-CN" sz="2800" b="1" dirty="0" err="1">
                <a:latin typeface="Times New Roman" panose="02020603050405020304" pitchFamily="18" charset="0"/>
                <a:ea typeface="SimHei" panose="02010609060101010101" pitchFamily="49" charset="-122"/>
                <a:cs typeface="经典标宋简"/>
              </a:rPr>
              <a:t>Unuf</a:t>
            </a:r>
            <a:r>
              <a:rPr lang="zh-CN" altLang="zh-CN" sz="2800" b="1" dirty="0">
                <a:latin typeface="Times New Roman" panose="02020603050405020304" pitchFamily="18" charset="0"/>
                <a:ea typeface="SimHei" panose="02010609060101010101" pitchFamily="49" charset="-122"/>
                <a:cs typeface="经典标宋简"/>
              </a:rPr>
              <a:t>，卷</a:t>
            </a:r>
            <a:r>
              <a:rPr lang="en-US" altLang="zh-CN" sz="2800" b="1" dirty="0">
                <a:latin typeface="Times New Roman" panose="02020603050405020304" pitchFamily="18" charset="0"/>
                <a:ea typeface="SimHei" panose="02010609060101010101" pitchFamily="49" charset="-122"/>
                <a:cs typeface="经典标宋简"/>
              </a:rPr>
              <a:t>III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267</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271</a:t>
            </a:r>
            <a:r>
              <a:rPr lang="zh-CN" altLang="zh-CN" sz="2800" b="1" dirty="0">
                <a:latin typeface="Times New Roman" panose="02020603050405020304" pitchFamily="18" charset="0"/>
                <a:ea typeface="SimHei" panose="02010609060101010101" pitchFamily="49" charset="-122"/>
                <a:cs typeface="经典标宋简"/>
              </a:rPr>
              <a:t>页；此外参</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Tabari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Ibn </a:t>
            </a:r>
            <a:r>
              <a:rPr lang="en-US" altLang="zh-CN" sz="2800" b="1" dirty="0" err="1">
                <a:latin typeface="Times New Roman" panose="02020603050405020304" pitchFamily="18" charset="0"/>
                <a:ea typeface="SimHei" panose="02010609060101010101" pitchFamily="49" charset="-122"/>
                <a:cs typeface="经典标宋简"/>
              </a:rPr>
              <a:t>Kathir</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Ibn </a:t>
            </a:r>
            <a:r>
              <a:rPr lang="en-US" altLang="zh-CN" sz="2800" b="1" dirty="0" err="1">
                <a:latin typeface="Times New Roman" panose="02020603050405020304" pitchFamily="18" charset="0"/>
                <a:ea typeface="SimHei" panose="02010609060101010101" pitchFamily="49" charset="-122"/>
                <a:cs typeface="经典标宋简"/>
              </a:rPr>
              <a:t>Khaldoon</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Booti</a:t>
            </a:r>
            <a:r>
              <a:rPr lang="zh-CN" altLang="zh-CN" sz="2800" b="1" dirty="0">
                <a:latin typeface="Times New Roman" panose="02020603050405020304" pitchFamily="18" charset="0"/>
                <a:ea typeface="SimHei" panose="02010609060101010101" pitchFamily="49" charset="-122"/>
                <a:cs typeface="经典标宋简"/>
              </a:rPr>
              <a:t>、</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Khuc‘ri</a:t>
            </a:r>
            <a:r>
              <a:rPr lang="zh-CN" altLang="zh-CN" sz="2800" b="1" dirty="0">
                <a:latin typeface="Times New Roman" panose="02020603050405020304" pitchFamily="18" charset="0"/>
                <a:ea typeface="SimHei" panose="02010609060101010101" pitchFamily="49" charset="-122"/>
                <a:cs typeface="经典标宋简"/>
              </a:rPr>
              <a:t>与</a:t>
            </a:r>
            <a:r>
              <a:rPr lang="en-US" altLang="zh-CN" sz="2800" b="1" dirty="0">
                <a:latin typeface="Times New Roman" panose="02020603050405020304" pitchFamily="18" charset="0"/>
                <a:ea typeface="SimHei" panose="02010609060101010101" pitchFamily="49" charset="-122"/>
                <a:cs typeface="经典标宋简"/>
              </a:rPr>
              <a:t>Al-</a:t>
            </a:r>
            <a:r>
              <a:rPr lang="en-US" altLang="zh-CN" sz="2800" b="1" dirty="0" err="1">
                <a:latin typeface="Times New Roman" panose="02020603050405020304" pitchFamily="18" charset="0"/>
                <a:ea typeface="SimHei" panose="02010609060101010101" pitchFamily="49" charset="-122"/>
                <a:cs typeface="经典标宋简"/>
              </a:rPr>
              <a:t>Adid</a:t>
            </a:r>
            <a:r>
              <a:rPr lang="zh-CN" altLang="zh-CN" sz="2800" b="1" dirty="0">
                <a:latin typeface="Times New Roman" panose="02020603050405020304" pitchFamily="18" charset="0"/>
                <a:ea typeface="SimHei" panose="02010609060101010101" pitchFamily="49" charset="-122"/>
                <a:cs typeface="经典标宋简"/>
              </a:rPr>
              <a:t>的著作，都记述了这个恐怖和暴力故事。</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3198253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986528"/>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犹太人</a:t>
            </a:r>
            <a:r>
              <a:rPr lang="zh-CN" altLang="en-US" sz="2800" b="1" dirty="0">
                <a:latin typeface="Times New Roman" panose="02020603050405020304" pitchFamily="18" charset="0"/>
                <a:ea typeface="SimHei" panose="02010609060101010101" pitchFamily="49" charset="-122"/>
                <a:cs typeface="经典标宋简"/>
              </a:rPr>
              <a:t>派人过来</a:t>
            </a:r>
            <a:r>
              <a:rPr lang="zh-CN" altLang="zh-CN" sz="2800" b="1" dirty="0">
                <a:latin typeface="Times New Roman" panose="02020603050405020304" pitchFamily="18" charset="0"/>
                <a:ea typeface="SimHei" panose="02010609060101010101" pitchFamily="49" charset="-122"/>
                <a:cs typeface="经典标宋简"/>
              </a:rPr>
              <a:t>听穆罕默德讲解旧约圣经时，发现穆罕默德有好些地方讲错了，某些时间，人物，事件</a:t>
            </a:r>
            <a:r>
              <a:rPr lang="zh-CN" altLang="en-US" sz="2800" b="1" dirty="0">
                <a:latin typeface="Times New Roman" panose="02020603050405020304" pitchFamily="18" charset="0"/>
                <a:ea typeface="SimHei" panose="02010609060101010101" pitchFamily="49" charset="-122"/>
                <a:cs typeface="经典标宋简"/>
              </a:rPr>
              <a:t>会</a:t>
            </a:r>
            <a:r>
              <a:rPr lang="zh-CN" altLang="zh-CN" sz="2800" b="1" dirty="0">
                <a:latin typeface="Times New Roman" panose="02020603050405020304" pitchFamily="18" charset="0"/>
                <a:ea typeface="SimHei" panose="02010609060101010101" pitchFamily="49" charset="-122"/>
                <a:cs typeface="经典标宋简"/>
              </a:rPr>
              <a:t>混淆在一起；连圣经都可以讲错，</a:t>
            </a:r>
            <a:r>
              <a:rPr lang="zh-CN" altLang="en-US" sz="2800" b="1" dirty="0">
                <a:latin typeface="Times New Roman" panose="02020603050405020304" pitchFamily="18" charset="0"/>
                <a:ea typeface="SimHei" panose="02010609060101010101" pitchFamily="49" charset="-122"/>
                <a:cs typeface="经典标宋简"/>
              </a:rPr>
              <a:t>当然就无法承认他先知的职分</a:t>
            </a:r>
            <a:r>
              <a:rPr lang="zh-CN" altLang="zh-CN" sz="2800" b="1" dirty="0">
                <a:latin typeface="Times New Roman" panose="02020603050405020304" pitchFamily="18" charset="0"/>
                <a:ea typeface="SimHei" panose="02010609060101010101" pitchFamily="49" charset="-122"/>
                <a:cs typeface="经典标宋简"/>
              </a:rPr>
              <a:t>。穆罕默德经过一年半的传道，犹太人并没有真正信他，</a:t>
            </a:r>
            <a:r>
              <a:rPr lang="zh-CN" altLang="en-US" sz="2800" b="1" dirty="0">
                <a:latin typeface="Times New Roman" panose="02020603050405020304" pitchFamily="18" charset="0"/>
                <a:ea typeface="SimHei" panose="02010609060101010101" pitchFamily="49" charset="-122"/>
                <a:cs typeface="经典标宋简"/>
              </a:rPr>
              <a:t>为了避免引起宗教冲突，犹太人就</a:t>
            </a:r>
            <a:r>
              <a:rPr lang="zh-CN" altLang="zh-CN" sz="2800" b="1" dirty="0">
                <a:latin typeface="Times New Roman" panose="02020603050405020304" pitchFamily="18" charset="0"/>
                <a:ea typeface="SimHei" panose="02010609060101010101" pitchFamily="49" charset="-122"/>
                <a:cs typeface="经典标宋简"/>
              </a:rPr>
              <a:t>表</a:t>
            </a:r>
            <a:r>
              <a:rPr lang="zh-CN" altLang="en-US" sz="2800" b="1" dirty="0">
                <a:latin typeface="Times New Roman" panose="02020603050405020304" pitchFamily="18" charset="0"/>
                <a:ea typeface="SimHei" panose="02010609060101010101" pitchFamily="49" charset="-122"/>
                <a:cs typeface="经典标宋简"/>
              </a:rPr>
              <a:t>面</a:t>
            </a:r>
            <a:r>
              <a:rPr lang="zh-CN" altLang="zh-CN" sz="2800" b="1" dirty="0">
                <a:latin typeface="Times New Roman" panose="02020603050405020304" pitchFamily="18" charset="0"/>
                <a:ea typeface="SimHei" panose="02010609060101010101" pitchFamily="49" charset="-122"/>
                <a:cs typeface="经典标宋简"/>
              </a:rPr>
              <a:t>顺从，私底下却批评论断穆罕默德</a:t>
            </a:r>
            <a:r>
              <a:rPr lang="zh-CN" altLang="en-US" sz="2800" b="1" dirty="0">
                <a:latin typeface="Times New Roman" panose="02020603050405020304" pitchFamily="18" charset="0"/>
                <a:ea typeface="SimHei" panose="02010609060101010101" pitchFamily="49" charset="-122"/>
                <a:cs typeface="经典标宋简"/>
              </a:rPr>
              <a:t>，甚至拿穆罕默德说过的，篡改他说过的话来当玩笑</a:t>
            </a:r>
            <a:r>
              <a:rPr lang="zh-CN" altLang="zh-CN" sz="2800" b="1" dirty="0">
                <a:latin typeface="Times New Roman" panose="02020603050405020304" pitchFamily="18" charset="0"/>
                <a:ea typeface="SimHei" panose="02010609060101010101" pitchFamily="49" charset="-122"/>
                <a:cs typeface="经典标宋简"/>
              </a:rPr>
              <a:t>。</a:t>
            </a:r>
            <a:r>
              <a:rPr lang="zh-CN" altLang="en-US" sz="2800" b="1" dirty="0">
                <a:latin typeface="Times New Roman" panose="02020603050405020304" pitchFamily="18" charset="0"/>
                <a:ea typeface="SimHei" panose="02010609060101010101" pitchFamily="49" charset="-122"/>
                <a:cs typeface="经典标宋简"/>
              </a:rPr>
              <a:t>为了避免犹太人公开指出穆罕默德的错误，犹太人就不正面回答穆斯林的询问，向穆斯林隐藏圣经的话。犹太人某些扭曲的反应，后期也带领他们麻烦，包挂被责备对神的话不忠实，被指串改神的话（篡改穆罕默德说过的启示），隐藏神的话（不让穆斯林真正认识圣经，而显出穆罕默德是假），扭曲神的话（穆罕默德说过的话），后期的穆斯林因从，借故说圣经在不忠实的犹太人手中被篡改了。</a:t>
            </a:r>
            <a:endParaRPr lang="en-MY"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solidFill>
                  <a:srgbClr val="0000FF"/>
                </a:solidFill>
              </a:rPr>
              <a:t>坚固麦地拿的宗教地位</a:t>
            </a:r>
            <a:endParaRPr lang="zh-CN" altLang="zh-CN" sz="2800" dirty="0">
              <a:solidFill>
                <a:srgbClr val="0000FF"/>
              </a:solidFill>
            </a:endParaRPr>
          </a:p>
          <a:p>
            <a:r>
              <a:rPr lang="zh-CN" altLang="zh-CN" sz="2800" b="1" dirty="0"/>
              <a:t>初到麦地拿时，穆罕默德作了许多的布局：</a:t>
            </a:r>
            <a:r>
              <a:rPr lang="en-US" altLang="zh-CN" sz="2800" b="1" dirty="0"/>
              <a:t>                 </a:t>
            </a:r>
            <a:endParaRPr lang="zh-CN" altLang="zh-CN" sz="2800" dirty="0"/>
          </a:p>
          <a:p>
            <a:pPr lvl="0"/>
            <a:r>
              <a:rPr lang="zh-CN" altLang="zh-CN" sz="2800" b="1" dirty="0"/>
              <a:t>与麦地拿的犹太人立共存生活的约定</a:t>
            </a:r>
            <a:endParaRPr lang="zh-CN" altLang="zh-CN" sz="2800" dirty="0"/>
          </a:p>
          <a:p>
            <a:pPr lvl="0"/>
            <a:r>
              <a:rPr lang="zh-CN" altLang="zh-CN" sz="2800" b="1" dirty="0"/>
              <a:t>加强麦加人与麦地拿人的兄弟联结</a:t>
            </a:r>
            <a:endParaRPr lang="zh-CN" altLang="zh-CN" sz="2800" dirty="0"/>
          </a:p>
          <a:p>
            <a:pPr lvl="0"/>
            <a:r>
              <a:rPr lang="zh-CN" altLang="zh-CN" sz="2800" b="1" dirty="0"/>
              <a:t>在各村镇建立警报联络系统</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18239280"/>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6986528"/>
          </a:xfrm>
          <a:prstGeom prst="rect">
            <a:avLst/>
          </a:prstGeom>
        </p:spPr>
        <p:txBody>
          <a:bodyPr wrap="square">
            <a:spAutoFit/>
          </a:bodyPr>
          <a:lstStyle/>
          <a:p>
            <a:r>
              <a:rPr lang="zh-CN" altLang="zh-CN" sz="2800" b="1" dirty="0">
                <a:solidFill>
                  <a:srgbClr val="003399"/>
                </a:solidFill>
                <a:latin typeface="SimSun" panose="02010600030101010101" pitchFamily="2" charset="-122"/>
                <a:ea typeface="SimHei" panose="02010609060101010101" pitchFamily="49" charset="-122"/>
                <a:cs typeface="SimSun" panose="02010600030101010101" pitchFamily="2" charset="-122"/>
              </a:rPr>
              <a:t>穆莱萨（</a:t>
            </a:r>
            <a:r>
              <a:rPr lang="en-US" altLang="zh-CN" sz="2800" b="1" dirty="0">
                <a:solidFill>
                  <a:srgbClr val="003399"/>
                </a:solidFill>
                <a:latin typeface="SimSun" panose="02010600030101010101" pitchFamily="2" charset="-122"/>
                <a:ea typeface="SimHei" panose="02010609060101010101" pitchFamily="49" charset="-122"/>
                <a:cs typeface="SimSun" panose="02010600030101010101" pitchFamily="2" charset="-122"/>
              </a:rPr>
              <a:t>Al-</a:t>
            </a:r>
            <a:r>
              <a:rPr lang="en-US" altLang="zh-CN" sz="2800" b="1" dirty="0" err="1">
                <a:solidFill>
                  <a:srgbClr val="003399"/>
                </a:solidFill>
                <a:latin typeface="SimSun" panose="02010600030101010101" pitchFamily="2" charset="-122"/>
                <a:ea typeface="SimHei" panose="02010609060101010101" pitchFamily="49" charset="-122"/>
                <a:cs typeface="SimSun" panose="02010600030101010101" pitchFamily="2" charset="-122"/>
              </a:rPr>
              <a:t>Muraisa</a:t>
            </a:r>
            <a:r>
              <a:rPr lang="zh-CN" altLang="zh-CN" sz="2800" b="1" dirty="0">
                <a:solidFill>
                  <a:srgbClr val="003399"/>
                </a:solidFill>
                <a:latin typeface="SimSun" panose="02010600030101010101" pitchFamily="2" charset="-122"/>
                <a:ea typeface="SimHei" panose="02010609060101010101" pitchFamily="49" charset="-122"/>
                <a:cs typeface="SimSun" panose="02010600030101010101" pitchFamily="2" charset="-122"/>
              </a:rPr>
              <a:t>）突袭</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latin typeface="SimSun" panose="02010600030101010101" pitchFamily="2" charset="-122"/>
                <a:ea typeface="SimHei" panose="02010609060101010101" pitchFamily="49" charset="-122"/>
                <a:cs typeface="经典标宋简"/>
              </a:rPr>
              <a:t>回历第五年</a:t>
            </a:r>
            <a:r>
              <a:rPr lang="en-US" altLang="zh-CN" sz="2800" b="1" dirty="0">
                <a:latin typeface="SimSun" panose="02010600030101010101" pitchFamily="2" charset="-122"/>
                <a:ea typeface="SimHei" panose="02010609060101010101" pitchFamily="49" charset="-122"/>
                <a:cs typeface="经典标宋简"/>
              </a:rPr>
              <a:t>627</a:t>
            </a:r>
            <a:r>
              <a:rPr lang="zh-CN" altLang="zh-CN" sz="2800" b="1" dirty="0">
                <a:latin typeface="SimSun" panose="02010600030101010101" pitchFamily="2" charset="-122"/>
                <a:ea typeface="SimHei" panose="02010609060101010101" pitchFamily="49" charset="-122"/>
                <a:cs typeface="经典标宋简"/>
              </a:rPr>
              <a:t>；穆斯林在没有给於对方任何提示，就对姆斯达立</a:t>
            </a:r>
            <a:r>
              <a:rPr lang="en-US" altLang="zh-CN" sz="2800" b="1" dirty="0" err="1">
                <a:latin typeface="SimHei" panose="02010609060101010101" pitchFamily="49" charset="-122"/>
                <a:ea typeface="SimSun" panose="02010600030101010101" pitchFamily="2" charset="-122"/>
                <a:cs typeface="SimSun" panose="02010600030101010101" pitchFamily="2" charset="-122"/>
              </a:rPr>
              <a:t>Mustaliq</a:t>
            </a:r>
            <a:r>
              <a:rPr lang="zh-CN" altLang="zh-CN" sz="2800" b="1" dirty="0">
                <a:latin typeface="SimSun" panose="02010600030101010101" pitchFamily="2" charset="-122"/>
                <a:ea typeface="SimHei" panose="02010609060101010101" pitchFamily="49" charset="-122"/>
                <a:cs typeface="经典标宋简"/>
              </a:rPr>
              <a:t>族人进行突击。据说这是因为他们犯了，没管好他们牲畜的过失。有说因为他们拥有阿拉伯中最好的女人。</a:t>
            </a:r>
            <a:r>
              <a:rPr lang="en-US" altLang="zh-CN" sz="2400" b="1" i="1" dirty="0" err="1">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Sahih</a:t>
            </a:r>
            <a:r>
              <a:rPr lang="en-US" altLang="zh-CN" sz="2400" b="1" i="1" dirty="0">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 Muslim</a:t>
            </a:r>
            <a:r>
              <a:rPr lang="en-US" altLang="zh-CN" sz="2400" b="1" dirty="0">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 2:3371 p.733-734. </a:t>
            </a:r>
            <a:r>
              <a:rPr lang="en-US" altLang="zh-CN" sz="2400" b="1" i="1" dirty="0">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Abu </a:t>
            </a:r>
            <a:r>
              <a:rPr lang="en-US" altLang="zh-CN" sz="2400" b="1" i="1" dirty="0" err="1">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Dawud</a:t>
            </a:r>
            <a:r>
              <a:rPr lang="en-US" altLang="zh-CN" sz="2400" b="1" dirty="0">
                <a:solidFill>
                  <a:srgbClr val="0000FF"/>
                </a:solidFill>
                <a:effectLst>
                  <a:outerShdw blurRad="38100" dist="38100" dir="2700000" algn="tl">
                    <a:srgbClr val="000000">
                      <a:alpha val="43137"/>
                    </a:srgbClr>
                  </a:outerShdw>
                </a:effectLst>
                <a:latin typeface="SimSun" panose="02010600030101010101" pitchFamily="2" charset="-122"/>
                <a:ea typeface="SimHei" panose="02010609060101010101" pitchFamily="49" charset="-122"/>
                <a:cs typeface="经典标宋简"/>
              </a:rPr>
              <a:t> 2:227 p.727-728</a:t>
            </a:r>
            <a:r>
              <a:rPr lang="zh-CN" altLang="zh-CN" sz="2800" b="1" dirty="0">
                <a:latin typeface="SimSun" panose="02010600030101010101" pitchFamily="2" charset="-122"/>
                <a:ea typeface="SimHei" panose="02010609060101010101" pitchFamily="49" charset="-122"/>
                <a:cs typeface="经典标宋简"/>
              </a:rPr>
              <a:t>记录了这次的突击。</a:t>
            </a:r>
            <a:r>
              <a:rPr lang="zh-CN" altLang="zh-CN" sz="2800" b="1" dirty="0">
                <a:latin typeface="SimSun" panose="02010600030101010101" pitchFamily="2" charset="-122"/>
                <a:ea typeface="SimHei" panose="02010609060101010101" pitchFamily="49" charset="-122"/>
                <a:cs typeface="SimSun" panose="02010600030101010101" pitchFamily="2" charset="-122"/>
              </a:rPr>
              <a:t>穆斯林瓦解了这个族，抢夺他们的牲畜，包挂人口，孩子，妇女，还有许多财物。</a:t>
            </a:r>
            <a:r>
              <a:rPr lang="zh-CN" altLang="zh-CN" sz="2800" b="1" dirty="0">
                <a:latin typeface="SimSun" panose="02010600030101010101" pitchFamily="2" charset="-122"/>
                <a:ea typeface="SimHei" panose="02010609060101010101" pitchFamily="49" charset="-122"/>
                <a:cs typeface="经典标宋简"/>
              </a:rPr>
              <a:t>在此突击中，穆罕默德从这族人中掳得朱为丽雅</a:t>
            </a:r>
            <a:r>
              <a:rPr lang="en-US" altLang="zh-CN" sz="2800" b="1" dirty="0" err="1">
                <a:latin typeface="SimSun" panose="02010600030101010101" pitchFamily="2" charset="-122"/>
                <a:ea typeface="SimHei" panose="02010609060101010101" pitchFamily="49" charset="-122"/>
                <a:cs typeface="经典标宋简"/>
              </a:rPr>
              <a:t>Juwairiya</a:t>
            </a:r>
            <a:r>
              <a:rPr lang="zh-CN" altLang="zh-CN" sz="2800" b="1" dirty="0">
                <a:latin typeface="SimSun" panose="02010600030101010101" pitchFamily="2" charset="-122"/>
                <a:ea typeface="SimHei" panose="02010609060101010101" pitchFamily="49" charset="-122"/>
                <a:cs typeface="经典标宋简"/>
              </a:rPr>
              <a:t>为妻。</a:t>
            </a:r>
            <a:r>
              <a:rPr lang="en-US" altLang="zh-CN" sz="2800" b="1" i="1" dirty="0">
                <a:solidFill>
                  <a:srgbClr val="0000FF"/>
                </a:solidFill>
                <a:latin typeface="SimSun" panose="02010600030101010101" pitchFamily="2" charset="-122"/>
                <a:ea typeface="SimHei" panose="02010609060101010101" pitchFamily="49" charset="-122"/>
                <a:cs typeface="经典标宋简"/>
              </a:rPr>
              <a:t>Bukhari</a:t>
            </a:r>
            <a:r>
              <a:rPr lang="en-US" altLang="zh-CN" sz="2800" b="1" dirty="0">
                <a:solidFill>
                  <a:srgbClr val="0000FF"/>
                </a:solidFill>
                <a:latin typeface="SimSun" panose="02010600030101010101" pitchFamily="2" charset="-122"/>
                <a:ea typeface="SimHei" panose="02010609060101010101" pitchFamily="49" charset="-122"/>
                <a:cs typeface="经典标宋简"/>
              </a:rPr>
              <a:t> vol.3 no.717 (p.432-433) </a:t>
            </a:r>
            <a:r>
              <a:rPr lang="zh-CN" altLang="zh-CN" sz="2800" b="1" dirty="0">
                <a:solidFill>
                  <a:srgbClr val="0000FF"/>
                </a:solidFill>
                <a:latin typeface="SimSun" panose="02010600030101010101" pitchFamily="2" charset="-122"/>
                <a:ea typeface="SimHei" panose="02010609060101010101" pitchFamily="49" charset="-122"/>
                <a:cs typeface="经典标宋简"/>
              </a:rPr>
              <a:t>；</a:t>
            </a:r>
            <a:r>
              <a:rPr lang="en-US" altLang="zh-CN" sz="2800" b="1" i="1" dirty="0">
                <a:solidFill>
                  <a:srgbClr val="0000FF"/>
                </a:solidFill>
                <a:latin typeface="SimSun" panose="02010600030101010101" pitchFamily="2" charset="-122"/>
                <a:ea typeface="SimHei" panose="02010609060101010101" pitchFamily="49" charset="-122"/>
                <a:cs typeface="经典标宋简"/>
              </a:rPr>
              <a:t>al-</a:t>
            </a:r>
            <a:r>
              <a:rPr lang="en-US" altLang="zh-CN" sz="2800" b="1" i="1" dirty="0" err="1">
                <a:solidFill>
                  <a:srgbClr val="0000FF"/>
                </a:solidFill>
                <a:latin typeface="SimSun" panose="02010600030101010101" pitchFamily="2" charset="-122"/>
                <a:ea typeface="SimHei" panose="02010609060101010101" pitchFamily="49" charset="-122"/>
                <a:cs typeface="经典标宋简"/>
              </a:rPr>
              <a:t>Tabari</a:t>
            </a:r>
            <a:r>
              <a:rPr lang="en-US" altLang="zh-CN" sz="2800" b="1" dirty="0">
                <a:solidFill>
                  <a:srgbClr val="0000FF"/>
                </a:solidFill>
                <a:latin typeface="SimSun" panose="02010600030101010101" pitchFamily="2" charset="-122"/>
                <a:ea typeface="SimHei" panose="02010609060101010101" pitchFamily="49" charset="-122"/>
                <a:cs typeface="经典标宋简"/>
              </a:rPr>
              <a:t> vol.8 p.51-56.</a:t>
            </a:r>
          </a:p>
          <a:p>
            <a:endParaRPr lang="en-US" altLang="zh-CN" sz="2800" b="1" dirty="0">
              <a:latin typeface="SimSun" panose="02010600030101010101" pitchFamily="2" charset="-122"/>
              <a:ea typeface="SimHei" panose="02010609060101010101" pitchFamily="49" charset="-122"/>
              <a:cs typeface="SimSun" panose="02010600030101010101" pitchFamily="2" charset="-122"/>
            </a:endParaRPr>
          </a:p>
          <a:p>
            <a:r>
              <a:rPr lang="zh-CN" altLang="zh-CN" sz="2800" b="1" dirty="0"/>
              <a:t>穆罕默德不经常跟随突击</a:t>
            </a:r>
            <a:r>
              <a:rPr lang="zh-CN" altLang="en-US" sz="2800" b="1" dirty="0"/>
              <a:t>队</a:t>
            </a:r>
            <a:r>
              <a:rPr lang="zh-CN" altLang="zh-CN" sz="2800" b="1" dirty="0"/>
              <a:t>出去，这一次穆罕默德带着小妻子爱莎（当时</a:t>
            </a:r>
            <a:r>
              <a:rPr lang="en-US" altLang="zh-CN" sz="2800" b="1" dirty="0"/>
              <a:t>15</a:t>
            </a:r>
            <a:r>
              <a:rPr lang="zh-CN" altLang="zh-CN" sz="2800" b="1" dirty="0"/>
              <a:t>岁）随队伍出去，而当穆罕默德出队时，只有他能带上妻子，其他穆斯林不能带。朱为丽雅</a:t>
            </a:r>
            <a:r>
              <a:rPr lang="en-US" altLang="zh-CN" sz="2800" b="1" dirty="0" err="1"/>
              <a:t>Juwairiya</a:t>
            </a:r>
            <a:r>
              <a:rPr lang="zh-CN" altLang="zh-CN" sz="2800" b="1" dirty="0"/>
              <a:t>样子非常漂亮，穆罕默德一眼看见就要了她，想娶她为妻，但因为她是属于塔比（</a:t>
            </a:r>
            <a:r>
              <a:rPr lang="en-US" altLang="zh-CN" sz="2800" b="1" dirty="0" err="1"/>
              <a:t>Thabit</a:t>
            </a:r>
            <a:r>
              <a:rPr lang="en-US" altLang="zh-CN" sz="2800" b="1" dirty="0"/>
              <a:t> bin </a:t>
            </a:r>
            <a:r>
              <a:rPr lang="en-US" altLang="zh-CN" sz="2800" b="1" dirty="0" err="1"/>
              <a:t>Qais</a:t>
            </a:r>
            <a:r>
              <a:rPr lang="zh-CN" altLang="zh-CN" sz="2800" b="1" dirty="0"/>
              <a:t>）的俘虏，穆罕默德得付钱才买得美人归；做这起买卖的时候，爱莎在军营里目睹这一切。朱为丽雅</a:t>
            </a:r>
            <a:r>
              <a:rPr lang="en-US" altLang="zh-CN" sz="2800" b="1" dirty="0" err="1"/>
              <a:t>Juwairiya</a:t>
            </a:r>
            <a:r>
              <a:rPr lang="zh-CN" altLang="zh-CN" sz="2800" b="1" dirty="0"/>
              <a:t>是这族的公主，要求穆罕默德释放她，因为她是贵族，穆罕默德坚决不放过她，决议要娶她。</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p:txBody>
      </p:sp>
    </p:spTree>
    <p:extLst>
      <p:ext uri="{BB962C8B-B14F-4D97-AF65-F5344CB8AC3E}">
        <p14:creationId xmlns:p14="http://schemas.microsoft.com/office/powerpoint/2010/main" val="226365976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986528"/>
          </a:xfrm>
          <a:prstGeom prst="rect">
            <a:avLst/>
          </a:prstGeom>
        </p:spPr>
        <p:txBody>
          <a:bodyPr wrap="square">
            <a:spAutoFit/>
          </a:bodyPr>
          <a:lstStyle/>
          <a:p>
            <a:r>
              <a:rPr lang="zh-CN" altLang="zh-CN" sz="2800" b="1" dirty="0"/>
              <a:t>进过思考后，朱为丽雅</a:t>
            </a:r>
            <a:r>
              <a:rPr lang="en-US" altLang="zh-CN" sz="2800" b="1" dirty="0" err="1"/>
              <a:t>Juwairiya</a:t>
            </a:r>
            <a:r>
              <a:rPr lang="zh-CN" altLang="zh-CN" sz="2800" b="1" dirty="0"/>
              <a:t>提出条件，释放她所有的家人亲属自由（此女列出的超过百人的名单），作为聘礼，才肯嫁给穆罕默德。穆罕默德答应了这个条件。正当大家兴高采烈的带着战利品回家时，最不高兴的恐怕就是爱莎。据说回程时妻子爱莎，因丢失珠宝，回头寻找，结果独自一人迷失旷野，失踪了</a:t>
            </a:r>
            <a:r>
              <a:rPr lang="zh-CN" altLang="en-US" sz="2800" b="1" dirty="0"/>
              <a:t>大半天</a:t>
            </a:r>
            <a:r>
              <a:rPr lang="zh-CN" altLang="zh-CN" sz="2800" b="1" dirty="0"/>
              <a:t>时辰。大家帮忙寻找都不得要领，後来才由一穆斯林青年沙夫旺将她带回麦地那。</a:t>
            </a:r>
            <a:r>
              <a:rPr lang="zh-CN" altLang="en-US" sz="2800" b="1" dirty="0"/>
              <a:t>其实是生气离家出走</a:t>
            </a:r>
            <a:endParaRPr lang="zh-CN" altLang="zh-CN" sz="2800" dirty="0"/>
          </a:p>
          <a:p>
            <a:endParaRPr lang="en-US" altLang="zh-CN" sz="2800" b="1" dirty="0"/>
          </a:p>
          <a:p>
            <a:r>
              <a:rPr lang="zh-CN" altLang="zh-CN" sz="2800" b="1" dirty="0"/>
              <a:t>另有传说爱莎乃是盖驼毛肩离开军营，进到一间被遗弃的小屋里，大半天后与沙夫万（</a:t>
            </a:r>
            <a:r>
              <a:rPr lang="en-US" altLang="zh-CN" sz="2800" b="1" dirty="0"/>
              <a:t>Safwan bin Al-</a:t>
            </a:r>
            <a:r>
              <a:rPr lang="en-US" altLang="zh-CN" sz="2800" b="1" dirty="0" err="1"/>
              <a:t>Mu‘attal</a:t>
            </a:r>
            <a:r>
              <a:rPr lang="zh-CN" altLang="zh-CN" sz="2800" b="1" dirty="0"/>
              <a:t>）众目睽睽双双一起回来。爱莎与沙夫万</a:t>
            </a:r>
            <a:r>
              <a:rPr lang="zh-CN" altLang="en-US" sz="2800" b="1" dirty="0"/>
              <a:t>可能通奸</a:t>
            </a:r>
            <a:r>
              <a:rPr lang="zh-CN" altLang="zh-CN" sz="2800" b="1" dirty="0"/>
              <a:t>的流言四起，穆罕默德也觉得妻子</a:t>
            </a:r>
            <a:r>
              <a:rPr lang="zh-CN" altLang="en-US" sz="2800" b="1" dirty="0"/>
              <a:t>可能</a:t>
            </a:r>
            <a:r>
              <a:rPr lang="zh-CN" altLang="zh-CN" sz="2800" b="1" dirty="0"/>
              <a:t>不忠，问阿里该怎么办。阿里说要不</a:t>
            </a:r>
            <a:r>
              <a:rPr lang="zh-CN" altLang="en-US" sz="2800" b="1" dirty="0"/>
              <a:t>就</a:t>
            </a:r>
            <a:r>
              <a:rPr lang="zh-CN" altLang="zh-CN" sz="2800" b="1" dirty="0"/>
              <a:t>跟她离婚，要不处死她。穆罕默德说：离婚吧，阿里以为他言出必行，然而一整个月过去了，流言依旧在，穆罕默德却没有采取任何行动。阿里重申己见，穆罕默德答道，我现在就到她父亲家里跟她离婚，他也真的去了。只是一进阿布．百克家门，看见爱莎，就改变主意，对她说：</a:t>
            </a:r>
            <a:r>
              <a:rPr lang="en-US" altLang="zh-CN" sz="2800" b="1" dirty="0"/>
              <a:t>“</a:t>
            </a:r>
            <a:r>
              <a:rPr lang="zh-CN" altLang="zh-CN" sz="2800" b="1" dirty="0"/>
              <a:t>爱莎啊，安拉为你辩护了。</a:t>
            </a:r>
            <a:r>
              <a:rPr lang="en-US" altLang="zh-CN" sz="2800" b="1" dirty="0"/>
              <a:t>”</a:t>
            </a:r>
            <a:r>
              <a:rPr lang="zh-CN" altLang="zh-CN" sz="2800" b="1" dirty="0"/>
              <a:t>当然，</a:t>
            </a:r>
            <a:r>
              <a:rPr lang="en-US" altLang="zh-CN" sz="2800" b="1" dirty="0"/>
              <a:t>“</a:t>
            </a:r>
            <a:r>
              <a:rPr lang="zh-CN" altLang="zh-CN" sz="2800" b="1" dirty="0"/>
              <a:t>吉卜利里</a:t>
            </a:r>
            <a:r>
              <a:rPr lang="en-US" altLang="zh-CN" sz="2800" b="1" dirty="0"/>
              <a:t>”</a:t>
            </a:r>
            <a:r>
              <a:rPr lang="zh-CN" altLang="zh-CN" sz="2800" b="1" dirty="0"/>
              <a:t>早作好准备，他的真主立时按需要降下经文，为阿伊莎辩护，问题就解决了。</a:t>
            </a:r>
            <a:endParaRPr lang="zh-CN" altLang="en-US" dirty="0"/>
          </a:p>
        </p:txBody>
      </p:sp>
    </p:spTree>
    <p:extLst>
      <p:ext uri="{BB962C8B-B14F-4D97-AF65-F5344CB8AC3E}">
        <p14:creationId xmlns:p14="http://schemas.microsoft.com/office/powerpoint/2010/main" val="261619559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986528"/>
          </a:xfrm>
          <a:prstGeom prst="rect">
            <a:avLst/>
          </a:prstGeom>
        </p:spPr>
        <p:txBody>
          <a:bodyPr wrap="square">
            <a:spAutoFit/>
          </a:bodyPr>
          <a:lstStyle/>
          <a:p>
            <a:r>
              <a:rPr lang="zh-CN" altLang="zh-CN" sz="2800" b="1" dirty="0"/>
              <a:t>《布哈里圣训》</a:t>
            </a:r>
            <a:r>
              <a:rPr lang="zh-CN" altLang="en-US" sz="2800" b="1" dirty="0"/>
              <a:t>有记录此事</a:t>
            </a:r>
            <a:r>
              <a:rPr lang="zh-CN" altLang="zh-CN" sz="2800" b="1" dirty="0"/>
              <a:t>，见《布哈里圣训》卷</a:t>
            </a:r>
            <a:r>
              <a:rPr lang="en-US" altLang="zh-CN" sz="2800" b="1" dirty="0"/>
              <a:t>3</a:t>
            </a:r>
            <a:r>
              <a:rPr lang="zh-CN" altLang="zh-CN" sz="2800" b="1" dirty="0"/>
              <a:t>，书</a:t>
            </a:r>
            <a:r>
              <a:rPr lang="en-US" altLang="zh-CN" sz="2800" b="1" dirty="0"/>
              <a:t>48</a:t>
            </a:r>
            <a:r>
              <a:rPr lang="zh-CN" altLang="zh-CN" sz="2800" b="1" dirty="0"/>
              <a:t>，</a:t>
            </a:r>
            <a:r>
              <a:rPr lang="en-US" altLang="zh-CN" sz="2800" b="1" dirty="0"/>
              <a:t>#805</a:t>
            </a:r>
            <a:r>
              <a:rPr lang="zh-CN" altLang="zh-CN" sz="2800" b="1" dirty="0"/>
              <a:t>；卷</a:t>
            </a:r>
            <a:r>
              <a:rPr lang="en-US" altLang="zh-CN" sz="2800" b="1" dirty="0"/>
              <a:t>5</a:t>
            </a:r>
            <a:r>
              <a:rPr lang="zh-CN" altLang="zh-CN" sz="2800" b="1" dirty="0"/>
              <a:t>，书</a:t>
            </a:r>
            <a:r>
              <a:rPr lang="en-US" altLang="zh-CN" sz="2800" b="1" dirty="0"/>
              <a:t>59</a:t>
            </a:r>
            <a:r>
              <a:rPr lang="zh-CN" altLang="zh-CN" sz="2800" b="1" dirty="0"/>
              <a:t>，</a:t>
            </a:r>
            <a:r>
              <a:rPr lang="en-US" altLang="zh-CN" sz="2800" b="1" dirty="0"/>
              <a:t>#462</a:t>
            </a:r>
            <a:r>
              <a:rPr lang="zh-CN" altLang="zh-CN" sz="2800" b="1" dirty="0"/>
              <a:t>－</a:t>
            </a:r>
            <a:r>
              <a:rPr lang="en-US" altLang="zh-CN" sz="2800" b="1" dirty="0"/>
              <a:t>464</a:t>
            </a:r>
            <a:r>
              <a:rPr lang="zh-CN" altLang="zh-CN" sz="2800" b="1" dirty="0"/>
              <a:t>；卷</a:t>
            </a:r>
            <a:r>
              <a:rPr lang="en-US" altLang="zh-CN" sz="2800" b="1" dirty="0"/>
              <a:t>6</a:t>
            </a:r>
            <a:r>
              <a:rPr lang="zh-CN" altLang="zh-CN" sz="2800" b="1" dirty="0"/>
              <a:t>，书</a:t>
            </a:r>
            <a:r>
              <a:rPr lang="en-US" altLang="zh-CN" sz="2800" b="1" dirty="0"/>
              <a:t>60</a:t>
            </a:r>
            <a:r>
              <a:rPr lang="zh-CN" altLang="zh-CN" sz="2800" b="1" dirty="0"/>
              <a:t>，</a:t>
            </a:r>
            <a:r>
              <a:rPr lang="en-US" altLang="zh-CN" sz="2800" b="1" dirty="0"/>
              <a:t>#274</a:t>
            </a:r>
            <a:r>
              <a:rPr lang="zh-CN" altLang="zh-CN" sz="2800" b="1" dirty="0"/>
              <a:t>－</a:t>
            </a:r>
            <a:r>
              <a:rPr lang="en-US" altLang="zh-CN" sz="2800" b="1" dirty="0"/>
              <a:t>278</a:t>
            </a:r>
            <a:r>
              <a:rPr lang="zh-CN" altLang="zh-CN" sz="2800" b="1" dirty="0"/>
              <a:t>。过了没多久，阿里看见爱莎再次有不轨行为，就去告诉穆罕默德。穆罕默德这次决定要杀死她。他与阿里一起找阿伊莎，身上还带着剑去；穆罕默德迳自进屋，阿里在门外等着，约一小时候，穆罕默德出来了，满头大汗。阿里问他：</a:t>
            </a:r>
            <a:r>
              <a:rPr lang="en-US" altLang="zh-CN" sz="2800" b="1" dirty="0"/>
              <a:t>“</a:t>
            </a:r>
            <a:r>
              <a:rPr lang="zh-CN" altLang="zh-CN" sz="2800" b="1" dirty="0"/>
              <a:t>堂兄，你杀了她没有？</a:t>
            </a:r>
            <a:r>
              <a:rPr lang="en-US" altLang="zh-CN" sz="2800" b="1" dirty="0"/>
              <a:t>”</a:t>
            </a:r>
            <a:r>
              <a:rPr lang="zh-CN" altLang="zh-CN" sz="2800" b="1" dirty="0"/>
              <a:t>穆罕默德说：</a:t>
            </a:r>
            <a:r>
              <a:rPr lang="en-US" altLang="zh-CN" sz="2800" b="1" dirty="0"/>
              <a:t>“</a:t>
            </a:r>
            <a:r>
              <a:rPr lang="zh-CN" altLang="zh-CN" sz="2800" b="1" dirty="0"/>
              <a:t>阿里，没有。安拉降示一节经文，再次为她辩护了。</a:t>
            </a:r>
            <a:r>
              <a:rPr lang="en-US" altLang="zh-CN" sz="2800" b="1" dirty="0"/>
              <a:t>”</a:t>
            </a:r>
            <a:r>
              <a:rPr lang="zh-CN" altLang="zh-CN" sz="2800" b="1" dirty="0"/>
              <a:t>但这次的经文，却指阿里说谎，</a:t>
            </a:r>
            <a:r>
              <a:rPr lang="en-US" altLang="zh-CN" sz="2800" b="1" dirty="0"/>
              <a:t>“</a:t>
            </a:r>
            <a:r>
              <a:rPr lang="zh-CN" altLang="zh-CN" sz="2800" b="1" dirty="0"/>
              <a:t>谣言者却是你们中的一伙人</a:t>
            </a:r>
            <a:r>
              <a:rPr lang="en-US" altLang="zh-CN" sz="2800" b="1" dirty="0"/>
              <a:t>”</a:t>
            </a:r>
            <a:r>
              <a:rPr lang="zh-CN" altLang="zh-CN" sz="2800" b="1" dirty="0"/>
              <a:t>。 整个</a:t>
            </a:r>
            <a:r>
              <a:rPr lang="en-US" altLang="zh-CN" sz="2800" b="1" dirty="0"/>
              <a:t>“</a:t>
            </a:r>
            <a:r>
              <a:rPr lang="zh-CN" altLang="zh-CN" sz="2800" b="1" dirty="0"/>
              <a:t>启示</a:t>
            </a:r>
            <a:r>
              <a:rPr lang="en-US" altLang="zh-CN" sz="2800" b="1" dirty="0"/>
              <a:t>”</a:t>
            </a:r>
            <a:r>
              <a:rPr lang="zh-CN" altLang="zh-CN" sz="2800" b="1" dirty="0"/>
              <a:t>见古兰经〈光明〉</a:t>
            </a:r>
            <a:r>
              <a:rPr lang="en-US" altLang="zh-CN" sz="2800" b="1" dirty="0"/>
              <a:t>24</a:t>
            </a:r>
            <a:r>
              <a:rPr lang="zh-CN" altLang="zh-CN" sz="2800" b="1" dirty="0"/>
              <a:t>：</a:t>
            </a:r>
            <a:r>
              <a:rPr lang="en-US" altLang="zh-CN" sz="2800" b="1" dirty="0"/>
              <a:t>1</a:t>
            </a:r>
            <a:r>
              <a:rPr lang="zh-CN" altLang="zh-CN" sz="2800" b="1" dirty="0"/>
              <a:t>－</a:t>
            </a:r>
            <a:r>
              <a:rPr lang="en-US" altLang="zh-CN" sz="2800" b="1" dirty="0"/>
              <a:t>26</a:t>
            </a:r>
            <a:r>
              <a:rPr lang="zh-CN" altLang="zh-CN" sz="2800" b="1" dirty="0"/>
              <a:t>。</a:t>
            </a:r>
            <a:endParaRPr lang="en-US" altLang="zh-CN" sz="2800" b="1" dirty="0"/>
          </a:p>
          <a:p>
            <a:endParaRPr lang="en-US" altLang="zh-CN" sz="2800" b="1" dirty="0"/>
          </a:p>
          <a:p>
            <a:r>
              <a:rPr lang="zh-CN" altLang="zh-CN" sz="2800" b="1" dirty="0"/>
              <a:t>阿里得罪了爱莎，从此二人不和；阿里原是穆罕默德</a:t>
            </a:r>
            <a:r>
              <a:rPr lang="zh-CN" altLang="en-US" sz="2800" b="1" dirty="0"/>
              <a:t>的</a:t>
            </a:r>
            <a:r>
              <a:rPr lang="zh-CN" altLang="zh-CN" sz="2800" b="1" dirty="0"/>
              <a:t>十位传道者之一。穆罕默德论阿里：</a:t>
            </a:r>
            <a:r>
              <a:rPr lang="en-US" altLang="zh-CN" sz="2800" b="1" dirty="0">
                <a:solidFill>
                  <a:srgbClr val="008000"/>
                </a:solidFill>
              </a:rPr>
              <a:t>“</a:t>
            </a:r>
            <a:r>
              <a:rPr lang="zh-CN" altLang="zh-CN" sz="2800" b="1" dirty="0">
                <a:solidFill>
                  <a:srgbClr val="008000"/>
                </a:solidFill>
              </a:rPr>
              <a:t>他是我堂兄弟，是赎我的弟兄。他是可靠的是阿布．达立（穆罕默德养父）的儿子阿里。</a:t>
            </a:r>
            <a:r>
              <a:rPr lang="en-US" altLang="zh-CN" sz="2800" b="1" dirty="0">
                <a:solidFill>
                  <a:srgbClr val="008000"/>
                </a:solidFill>
              </a:rPr>
              <a:t>”</a:t>
            </a:r>
            <a:r>
              <a:rPr lang="zh-CN" altLang="zh-CN" sz="2800" b="1" dirty="0"/>
              <a:t>但穆罕默德的真主为爱莎的事，竟然倒过来指他说谎。古兰经〈继承〉篇（此篇只见于什叶派古兰经，在逊尼派古兰经被删去。共有五节经文：</a:t>
            </a:r>
            <a:r>
              <a:rPr lang="en-US" altLang="zh-CN" sz="2800" b="1" dirty="0"/>
              <a:t>“</a:t>
            </a:r>
            <a:r>
              <a:rPr lang="zh-CN" altLang="zh-CN" sz="2800" b="1" dirty="0"/>
              <a:t>奉至仁至慈安拉之名。</a:t>
            </a:r>
            <a:r>
              <a:rPr lang="en-US" altLang="zh-CN" sz="2800" b="1" dirty="0"/>
              <a:t>1. </a:t>
            </a:r>
            <a:r>
              <a:rPr lang="zh-CN" altLang="zh-CN" sz="2800" b="1" dirty="0"/>
              <a:t>信士们啊，要信先知与守护者。</a:t>
            </a:r>
            <a:r>
              <a:rPr lang="en-US" altLang="zh-CN" sz="2800" b="1" dirty="0"/>
              <a:t>2. </a:t>
            </a:r>
            <a:r>
              <a:rPr lang="zh-CN" altLang="zh-CN" sz="2800" b="1" dirty="0"/>
              <a:t>后者是从前者来的。</a:t>
            </a:r>
            <a:r>
              <a:rPr lang="en-US" altLang="zh-CN" sz="2800" b="1" dirty="0"/>
              <a:t>3. </a:t>
            </a:r>
            <a:r>
              <a:rPr lang="zh-CN" altLang="zh-CN" sz="2800" b="1" dirty="0"/>
              <a:t>我是听见又知道的那位。</a:t>
            </a:r>
            <a:r>
              <a:rPr lang="en-US" altLang="zh-CN" sz="2800" b="1" dirty="0"/>
              <a:t>4. </a:t>
            </a:r>
            <a:r>
              <a:rPr lang="zh-CN" altLang="zh-CN" sz="2800" b="1" dirty="0"/>
              <a:t>凡相信又行善的，能享天园之乐。</a:t>
            </a:r>
            <a:r>
              <a:rPr lang="en-US" altLang="zh-CN" sz="2800" b="1" dirty="0"/>
              <a:t>5. </a:t>
            </a:r>
            <a:r>
              <a:rPr lang="zh-CN" altLang="zh-CN" sz="2800" b="1" dirty="0"/>
              <a:t>赞美主的光荣，而阿里是见证者之一。</a:t>
            </a:r>
            <a:endParaRPr lang="zh-CN" altLang="en-US" dirty="0"/>
          </a:p>
        </p:txBody>
      </p:sp>
    </p:spTree>
    <p:extLst>
      <p:ext uri="{BB962C8B-B14F-4D97-AF65-F5344CB8AC3E}">
        <p14:creationId xmlns:p14="http://schemas.microsoft.com/office/powerpoint/2010/main" val="2004908012"/>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5693866"/>
          </a:xfrm>
          <a:prstGeom prst="rect">
            <a:avLst/>
          </a:prstGeom>
        </p:spPr>
        <p:txBody>
          <a:bodyPr wrap="square">
            <a:spAutoFit/>
          </a:bodyPr>
          <a:lstStyle/>
          <a:p>
            <a:r>
              <a:rPr lang="zh-CN" altLang="zh-CN" sz="2800" b="1" kern="0" dirty="0">
                <a:ea typeface="SimHei" panose="02010609060101010101" pitchFamily="49" charset="-122"/>
                <a:cs typeface="Times New Roman" panose="02020603050405020304" pitchFamily="18" charset="0"/>
              </a:rPr>
              <a:t>穆罕默德临死前</a:t>
            </a:r>
            <a:r>
              <a:rPr lang="zh-CN" altLang="en-US" sz="2800" b="1" kern="0" dirty="0">
                <a:ea typeface="SimHei" panose="02010609060101010101" pitchFamily="49" charset="-122"/>
                <a:cs typeface="Times New Roman" panose="02020603050405020304" pitchFamily="18" charset="0"/>
              </a:rPr>
              <a:t>，</a:t>
            </a:r>
            <a:r>
              <a:rPr lang="zh-CN" altLang="zh-CN" sz="2800" b="1" kern="0" dirty="0">
                <a:ea typeface="SimHei" panose="02010609060101010101" pitchFamily="49" charset="-122"/>
                <a:cs typeface="Times New Roman" panose="02020603050405020304" pitchFamily="18" charset="0"/>
              </a:rPr>
              <a:t>据说留有遗言让阿布巴卡承袭，接着再到欧码承继宗教领导。长大的爱莎被誉为圣妻，继续与阿里的家族有了憎恨与对立。穆罕默德也受到</a:t>
            </a:r>
            <a:r>
              <a:rPr lang="zh-CN" altLang="en-US" sz="2800" b="1" kern="0" dirty="0">
                <a:ea typeface="SimHei" panose="02010609060101010101" pitchFamily="49" charset="-122"/>
                <a:cs typeface="Times New Roman" panose="02020603050405020304" pitchFamily="18" charset="0"/>
              </a:rPr>
              <a:t>对立的</a:t>
            </a:r>
            <a:r>
              <a:rPr lang="zh-CN" altLang="zh-CN" sz="2800" b="1" kern="0" dirty="0">
                <a:ea typeface="SimHei" panose="02010609060101010101" pitchFamily="49" charset="-122"/>
                <a:cs typeface="Times New Roman" panose="02020603050405020304" pitchFamily="18" charset="0"/>
              </a:rPr>
              <a:t>影响，甚至把古兰经</a:t>
            </a:r>
            <a:r>
              <a:rPr lang="en-US" altLang="zh-CN" sz="2800" b="1" kern="0" dirty="0">
                <a:ea typeface="SimHei" panose="02010609060101010101" pitchFamily="49" charset="-122"/>
                <a:cs typeface="Times New Roman" panose="02020603050405020304" pitchFamily="18" charset="0"/>
              </a:rPr>
              <a:t>115</a:t>
            </a:r>
            <a:r>
              <a:rPr lang="zh-CN" altLang="zh-CN" sz="2800" b="1" kern="0" dirty="0">
                <a:ea typeface="SimHei" panose="02010609060101010101" pitchFamily="49" charset="-122"/>
                <a:cs typeface="Times New Roman" panose="02020603050405020304" pitchFamily="18" charset="0"/>
              </a:rPr>
              <a:t>章〈继承〉篇从古兰经删除，他原本想让阿里当继任的哈里发的。因为阿里是他的堂弟，他养父的孩子，又是他女儿法蒂玛的丈夫，他长外孙胡欣的爸爸。阿布巴卡上位</a:t>
            </a:r>
            <a:r>
              <a:rPr lang="en-US" altLang="zh-CN" sz="2800" b="1" kern="0" dirty="0">
                <a:ea typeface="SimHei" panose="02010609060101010101" pitchFamily="49" charset="-122"/>
                <a:cs typeface="Times New Roman" panose="02020603050405020304" pitchFamily="18" charset="0"/>
              </a:rPr>
              <a:t>2</a:t>
            </a:r>
            <a:r>
              <a:rPr lang="zh-CN" altLang="zh-CN" sz="2800" b="1" kern="0" dirty="0">
                <a:ea typeface="SimHei" panose="02010609060101010101" pitchFamily="49" charset="-122"/>
                <a:cs typeface="Times New Roman" panose="02020603050405020304" pitchFamily="18" charset="0"/>
              </a:rPr>
              <a:t>年后死亡，接着欧码上位，</a:t>
            </a:r>
            <a:r>
              <a:rPr lang="en-US" altLang="zh-CN" sz="2800" b="1" kern="0" dirty="0">
                <a:ea typeface="SimHei" panose="02010609060101010101" pitchFamily="49" charset="-122"/>
                <a:cs typeface="Times New Roman" panose="02020603050405020304" pitchFamily="18" charset="0"/>
              </a:rPr>
              <a:t>10</a:t>
            </a:r>
            <a:r>
              <a:rPr lang="zh-CN" altLang="zh-CN" sz="2800" b="1" kern="0" dirty="0">
                <a:ea typeface="SimHei" panose="02010609060101010101" pitchFamily="49" charset="-122"/>
                <a:cs typeface="Times New Roman" panose="02020603050405020304" pitchFamily="18" charset="0"/>
              </a:rPr>
              <a:t>年后死亡（这两人皆为穆罕默德的岳父）</a:t>
            </a:r>
            <a:r>
              <a:rPr lang="zh-CN" altLang="en-US" sz="2800" b="1" kern="0" dirty="0">
                <a:ea typeface="SimHei" panose="02010609060101010101" pitchFamily="49" charset="-122"/>
                <a:cs typeface="Times New Roman" panose="02020603050405020304" pitchFamily="18" charset="0"/>
              </a:rPr>
              <a:t>。</a:t>
            </a:r>
            <a:endParaRPr lang="en-US" altLang="zh-CN" sz="2800" b="1" kern="0" dirty="0">
              <a:ea typeface="SimHei" panose="02010609060101010101" pitchFamily="49" charset="-122"/>
              <a:cs typeface="Times New Roman" panose="02020603050405020304" pitchFamily="18" charset="0"/>
            </a:endParaRPr>
          </a:p>
          <a:p>
            <a:endParaRPr lang="en-US" altLang="zh-CN" sz="2800" b="1" kern="0" dirty="0">
              <a:ea typeface="SimHei" panose="02010609060101010101" pitchFamily="49" charset="-122"/>
              <a:cs typeface="Times New Roman" panose="02020603050405020304" pitchFamily="18" charset="0"/>
            </a:endParaRPr>
          </a:p>
          <a:p>
            <a:r>
              <a:rPr lang="zh-CN" altLang="zh-CN" sz="2800" b="1" kern="0" dirty="0">
                <a:ea typeface="SimHei" panose="02010609060101010101" pitchFamily="49" charset="-122"/>
                <a:cs typeface="Times New Roman" panose="02020603050405020304" pitchFamily="18" charset="0"/>
              </a:rPr>
              <a:t>接下来最有资格当承袭者应该是阿里，但爱莎出来阻拦，提出另一个更有资格的人选，穆罕默德的另一个堂弟奥斯曼</a:t>
            </a:r>
            <a:r>
              <a:rPr lang="en-US" altLang="zh-CN" sz="2800" b="1" kern="0" dirty="0">
                <a:ea typeface="SimHei" panose="02010609060101010101" pitchFamily="49" charset="-122"/>
                <a:cs typeface="Times New Roman" panose="02020603050405020304" pitchFamily="18" charset="0"/>
              </a:rPr>
              <a:t>Osman</a:t>
            </a:r>
            <a:r>
              <a:rPr lang="zh-CN" altLang="zh-CN" sz="2800" b="1" kern="0" dirty="0">
                <a:ea typeface="SimHei" panose="02010609060101010101" pitchFamily="49" charset="-122"/>
                <a:cs typeface="Times New Roman" panose="02020603050405020304" pitchFamily="18" charset="0"/>
              </a:rPr>
              <a:t>，一位从麦加开始，就大力支持穆罕默德工作的人。结果，奥斯曼</a:t>
            </a:r>
            <a:r>
              <a:rPr lang="en-US" altLang="zh-CN" sz="2800" b="1" kern="0" dirty="0">
                <a:ea typeface="SimHei" panose="02010609060101010101" pitchFamily="49" charset="-122"/>
                <a:cs typeface="Times New Roman" panose="02020603050405020304" pitchFamily="18" charset="0"/>
              </a:rPr>
              <a:t>Osman</a:t>
            </a:r>
            <a:r>
              <a:rPr lang="zh-CN" altLang="zh-CN" sz="2800" b="1" kern="0" dirty="0">
                <a:ea typeface="SimHei" panose="02010609060101010101" pitchFamily="49" charset="-122"/>
                <a:cs typeface="Times New Roman" panose="02020603050405020304" pitchFamily="18" charset="0"/>
              </a:rPr>
              <a:t>上位，成为穆罕默德死后的第三位哈里发。当哈里发奥斯曼修编古兰时，拒绝把〈继承〉篇收进其内，坚持把它删掉。但由于此篇见于伊本．马素（</a:t>
            </a:r>
            <a:r>
              <a:rPr lang="en-US" altLang="zh-CN" sz="2800" b="1" kern="0" dirty="0">
                <a:ea typeface="SimHei" panose="02010609060101010101" pitchFamily="49" charset="-122"/>
                <a:cs typeface="Times New Roman" panose="02020603050405020304" pitchFamily="18" charset="0"/>
              </a:rPr>
              <a:t>Ibn </a:t>
            </a:r>
            <a:r>
              <a:rPr lang="en-US" altLang="zh-CN" sz="2800" b="1" kern="0" dirty="0" err="1">
                <a:ea typeface="SimHei" panose="02010609060101010101" pitchFamily="49" charset="-122"/>
                <a:cs typeface="Times New Roman" panose="02020603050405020304" pitchFamily="18" charset="0"/>
              </a:rPr>
              <a:t>Mas'oud</a:t>
            </a:r>
            <a:r>
              <a:rPr lang="zh-CN" altLang="zh-CN" sz="2800" b="1" kern="0" dirty="0">
                <a:ea typeface="SimHei" panose="02010609060101010101" pitchFamily="49" charset="-122"/>
                <a:cs typeface="Times New Roman" panose="02020603050405020304" pitchFamily="18" charset="0"/>
              </a:rPr>
              <a:t>）的古兰经版本，至今仍为伊朗人，叶派人士承认此篇的存在</a:t>
            </a:r>
            <a:endParaRPr lang="zh-CN" altLang="en-US" sz="2800" dirty="0"/>
          </a:p>
        </p:txBody>
      </p:sp>
    </p:spTree>
    <p:extLst>
      <p:ext uri="{BB962C8B-B14F-4D97-AF65-F5344CB8AC3E}">
        <p14:creationId xmlns:p14="http://schemas.microsoft.com/office/powerpoint/2010/main" val="2199869011"/>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6555641"/>
          </a:xfrm>
          <a:prstGeom prst="rect">
            <a:avLst/>
          </a:prstGeom>
        </p:spPr>
        <p:txBody>
          <a:bodyPr wrap="square">
            <a:spAutoFit/>
          </a:bodyPr>
          <a:lstStyle/>
          <a:p>
            <a:r>
              <a:rPr lang="zh-CN" altLang="zh-CN" sz="2800" b="1" dirty="0">
                <a:latin typeface="SimSun" panose="02010600030101010101" pitchFamily="2" charset="-122"/>
                <a:ea typeface="SimHei" panose="02010609060101010101" pitchFamily="49" charset="-122"/>
                <a:cs typeface="SimSun" panose="02010600030101010101" pitchFamily="2" charset="-122"/>
              </a:rPr>
              <a:t>什叶派约占穆斯林人口</a:t>
            </a:r>
            <a:r>
              <a:rPr lang="zh-CN" altLang="en-US" sz="2800" b="1" dirty="0">
                <a:latin typeface="SimSun" panose="02010600030101010101" pitchFamily="2" charset="-122"/>
                <a:ea typeface="SimHei" panose="02010609060101010101" pitchFamily="49" charset="-122"/>
                <a:cs typeface="SimSun" panose="02010600030101010101" pitchFamily="2" charset="-122"/>
              </a:rPr>
              <a:t>约</a:t>
            </a:r>
            <a:r>
              <a:rPr lang="en-MY" altLang="zh-CN" sz="2800" b="1" dirty="0">
                <a:latin typeface="SimSun" panose="02010600030101010101" pitchFamily="2" charset="-122"/>
                <a:ea typeface="SimHei" panose="02010609060101010101" pitchFamily="49" charset="-122"/>
                <a:cs typeface="SimSun" panose="02010600030101010101" pitchFamily="2" charset="-122"/>
              </a:rPr>
              <a:t>10</a:t>
            </a:r>
            <a:r>
              <a:rPr lang="en-US" altLang="zh-CN" sz="2800" b="1" dirty="0">
                <a:latin typeface="SimSun" panose="02010600030101010101" pitchFamily="2" charset="-122"/>
                <a:ea typeface="SimHei" panose="02010609060101010101" pitchFamily="49" charset="-122"/>
                <a:cs typeface="SimSun" panose="02010600030101010101" pitchFamily="2" charset="-122"/>
              </a:rPr>
              <a:t>%</a:t>
            </a:r>
            <a:r>
              <a:rPr lang="zh-CN" altLang="zh-CN" sz="2800" b="1" dirty="0">
                <a:latin typeface="SimSun" panose="02010600030101010101" pitchFamily="2" charset="-122"/>
                <a:ea typeface="SimHei" panose="02010609060101010101" pitchFamily="49" charset="-122"/>
                <a:cs typeface="SimSun" panose="02010600030101010101" pitchFamily="2" charset="-122"/>
              </a:rPr>
              <a:t>。因此什叶派的古兰经有</a:t>
            </a:r>
            <a:r>
              <a:rPr lang="en-US" altLang="zh-CN" sz="2800" b="1" dirty="0">
                <a:latin typeface="SimSun" panose="02010600030101010101" pitchFamily="2" charset="-122"/>
                <a:ea typeface="SimHei" panose="02010609060101010101" pitchFamily="49" charset="-122"/>
                <a:cs typeface="SimSun" panose="02010600030101010101" pitchFamily="2" charset="-122"/>
              </a:rPr>
              <a:t>115</a:t>
            </a:r>
            <a:r>
              <a:rPr lang="zh-CN" altLang="zh-CN" sz="2800" b="1" dirty="0">
                <a:latin typeface="SimSun" panose="02010600030101010101" pitchFamily="2" charset="-122"/>
                <a:ea typeface="SimHei" panose="02010609060101010101" pitchFamily="49" charset="-122"/>
                <a:cs typeface="SimSun" panose="02010600030101010101" pitchFamily="2" charset="-122"/>
              </a:rPr>
              <a:t>篇，逊尼派的古兰经却只有</a:t>
            </a:r>
            <a:r>
              <a:rPr lang="en-US" altLang="zh-CN" sz="2800" b="1" dirty="0">
                <a:latin typeface="SimSun" panose="02010600030101010101" pitchFamily="2" charset="-122"/>
                <a:ea typeface="SimHei" panose="02010609060101010101" pitchFamily="49" charset="-122"/>
                <a:cs typeface="SimSun" panose="02010600030101010101" pitchFamily="2" charset="-122"/>
              </a:rPr>
              <a:t>114</a:t>
            </a:r>
            <a:r>
              <a:rPr lang="zh-CN" altLang="zh-CN" sz="2800" b="1" dirty="0">
                <a:latin typeface="SimSun" panose="02010600030101010101" pitchFamily="2" charset="-122"/>
                <a:ea typeface="SimHei" panose="02010609060101010101" pitchFamily="49" charset="-122"/>
                <a:cs typeface="SimSun" panose="02010600030101010101" pitchFamily="2" charset="-122"/>
              </a:rPr>
              <a:t>篇。</a:t>
            </a:r>
            <a:r>
              <a:rPr lang="zh-CN" altLang="en-US" sz="2800" b="1" dirty="0">
                <a:latin typeface="SimSun" panose="02010600030101010101" pitchFamily="2" charset="-122"/>
                <a:ea typeface="SimHei" panose="02010609060101010101" pitchFamily="49" charset="-122"/>
                <a:cs typeface="SimSun" panose="02010600030101010101" pitchFamily="2" charset="-122"/>
              </a:rPr>
              <a:t>当第</a:t>
            </a:r>
            <a:r>
              <a:rPr lang="en-MY" altLang="zh-CN" sz="2800" b="1" dirty="0">
                <a:latin typeface="SimSun" panose="02010600030101010101" pitchFamily="2" charset="-122"/>
                <a:ea typeface="SimHei" panose="02010609060101010101" pitchFamily="49" charset="-122"/>
                <a:cs typeface="SimSun" panose="02010600030101010101" pitchFamily="2" charset="-122"/>
              </a:rPr>
              <a:t>3</a:t>
            </a:r>
            <a:r>
              <a:rPr lang="zh-CN" altLang="en-US" sz="2800" b="1" dirty="0">
                <a:latin typeface="SimSun" panose="02010600030101010101" pitchFamily="2" charset="-122"/>
                <a:ea typeface="SimHei" panose="02010609060101010101" pitchFamily="49" charset="-122"/>
                <a:cs typeface="SimSun" panose="02010600030101010101" pitchFamily="2" charset="-122"/>
              </a:rPr>
              <a:t>任卡利法欧斯曼被奴隶谋杀，阿里有资格上位，却被艾莎阻碍说，要先查出幕后杀欧斯曼的凶手。结果双方人马打起来，最后阿里放弃，退到伊拉克去，跟随阿里的演变成十叶派，不跟随的成为孙尼派</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pPr>
              <a:spcAft>
                <a:spcPts val="0"/>
              </a:spcAft>
            </a:pPr>
            <a:endParaRPr lang="en-US" altLang="zh-CN" sz="2800" b="1" dirty="0">
              <a:solidFill>
                <a:srgbClr val="003399"/>
              </a:solidFill>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迁都第六年</a:t>
            </a:r>
            <a:r>
              <a:rPr lang="en-US" altLang="zh-CN" sz="2800" b="1" dirty="0">
                <a:solidFill>
                  <a:srgbClr val="003399"/>
                </a:solidFill>
                <a:latin typeface="Times New Roman" panose="02020603050405020304" pitchFamily="18" charset="0"/>
                <a:ea typeface="SimHei" panose="02010609060101010101" pitchFamily="49" charset="-122"/>
                <a:cs typeface="经典标宋简"/>
              </a:rPr>
              <a:t>627</a:t>
            </a:r>
            <a:r>
              <a:rPr lang="zh-CN" altLang="zh-CN" sz="2800" b="1" dirty="0">
                <a:solidFill>
                  <a:srgbClr val="003399"/>
                </a:solidFill>
                <a:latin typeface="Times New Roman" panose="02020603050405020304" pitchFamily="18" charset="0"/>
                <a:ea typeface="SimHei" panose="02010609060101010101" pitchFamily="49" charset="-122"/>
                <a:cs typeface="经典标宋简"/>
              </a:rPr>
              <a:t>继续有批评妇女被杀</a:t>
            </a:r>
            <a:endParaRPr lang="zh-CN" altLang="zh-CN" sz="2800" dirty="0">
              <a:latin typeface="Times New Roman" panose="02020603050405020304" pitchFamily="18" charset="0"/>
              <a:ea typeface="SimSun" panose="02010600030101010101" pitchFamily="2" charset="-122"/>
              <a:cs typeface="SimSun" panose="02010600030101010101" pitchFamily="2" charset="-122"/>
            </a:endParaRPr>
          </a:p>
          <a:p>
            <a:r>
              <a:rPr lang="zh-CN" altLang="zh-CN" sz="2800" b="1" kern="0" dirty="0">
                <a:ea typeface="SimHei" panose="02010609060101010101" pitchFamily="49" charset="-122"/>
                <a:cs typeface="Times New Roman" panose="02020603050405020304" pitchFamily="18" charset="0"/>
              </a:rPr>
              <a:t>法蒂玛（</a:t>
            </a:r>
            <a:r>
              <a:rPr lang="en-US" altLang="zh-CN" sz="2800" b="1" kern="0" dirty="0">
                <a:ea typeface="SimHei" panose="02010609060101010101" pitchFamily="49" charset="-122"/>
                <a:cs typeface="Times New Roman" panose="02020603050405020304" pitchFamily="18" charset="0"/>
              </a:rPr>
              <a:t>Fatima </a:t>
            </a:r>
            <a:r>
              <a:rPr lang="en-US" altLang="zh-CN" sz="2800" b="1" kern="0" dirty="0" err="1">
                <a:ea typeface="SimHei" panose="02010609060101010101" pitchFamily="49" charset="-122"/>
                <a:cs typeface="Times New Roman" panose="02020603050405020304" pitchFamily="18" charset="0"/>
              </a:rPr>
              <a:t>bint</a:t>
            </a:r>
            <a:r>
              <a:rPr lang="en-US" altLang="zh-CN" sz="2800" b="1" kern="0" dirty="0">
                <a:ea typeface="SimHei" panose="02010609060101010101" pitchFamily="49" charset="-122"/>
                <a:cs typeface="Times New Roman" panose="02020603050405020304" pitchFamily="18" charset="0"/>
              </a:rPr>
              <a:t> </a:t>
            </a:r>
            <a:r>
              <a:rPr lang="en-US" altLang="zh-CN" sz="2800" b="1" kern="0" dirty="0" err="1">
                <a:ea typeface="SimHei" panose="02010609060101010101" pitchFamily="49" charset="-122"/>
                <a:cs typeface="Times New Roman" panose="02020603050405020304" pitchFamily="18" charset="0"/>
              </a:rPr>
              <a:t>Rabi‘a</a:t>
            </a:r>
            <a:r>
              <a:rPr lang="zh-CN" altLang="zh-CN" sz="2800" b="1" kern="0" dirty="0">
                <a:ea typeface="SimHei" panose="02010609060101010101" pitchFamily="49" charset="-122"/>
                <a:cs typeface="Times New Roman" panose="02020603050405020304" pitchFamily="18" charset="0"/>
              </a:rPr>
              <a:t>）曾是一位她地位高，受族人尊崇的贵妇。是位非常公正，仗义的贵族。她看不惯穆罕默德的作风，有一次甚至公开批评穆罕默德的某些做法会遭受咒诅。</a:t>
            </a:r>
            <a:r>
              <a:rPr lang="en-US" altLang="zh-CN" sz="2800" b="1" kern="0" dirty="0">
                <a:ea typeface="SimHei" panose="02010609060101010101" pitchFamily="49" charset="-122"/>
                <a:cs typeface="Times New Roman" panose="02020603050405020304" pitchFamily="18" charset="0"/>
              </a:rPr>
              <a:t>“</a:t>
            </a:r>
            <a:r>
              <a:rPr lang="zh-CN" altLang="zh-CN" sz="2800" b="1" kern="0" dirty="0">
                <a:ea typeface="SimHei" panose="02010609060101010101" pitchFamily="49" charset="-122"/>
                <a:cs typeface="Times New Roman" panose="02020603050405020304" pitchFamily="18" charset="0"/>
              </a:rPr>
              <a:t>至恕</a:t>
            </a:r>
            <a:r>
              <a:rPr lang="en-US" altLang="zh-CN" sz="2800" b="1" kern="0" dirty="0">
                <a:ea typeface="SimHei" panose="02010609060101010101" pitchFamily="49" charset="-122"/>
                <a:cs typeface="Times New Roman" panose="02020603050405020304" pitchFamily="18" charset="0"/>
              </a:rPr>
              <a:t>”</a:t>
            </a:r>
            <a:r>
              <a:rPr lang="zh-CN" altLang="zh-CN" sz="2800" b="1" kern="0" dirty="0">
                <a:ea typeface="SimHei" panose="02010609060101010101" pitchFamily="49" charset="-122"/>
                <a:cs typeface="Times New Roman" panose="02020603050405020304" pitchFamily="18" charset="0"/>
              </a:rPr>
              <a:t>的先知不愿饶恕原谅她。穆罕默德攻打白努．法扎拉部族（</a:t>
            </a:r>
            <a:r>
              <a:rPr lang="en-US" altLang="zh-CN" sz="2800" b="1" kern="0" dirty="0" err="1">
                <a:ea typeface="SimHei" panose="02010609060101010101" pitchFamily="49" charset="-122"/>
                <a:cs typeface="Times New Roman" panose="02020603050405020304" pitchFamily="18" charset="0"/>
              </a:rPr>
              <a:t>Banu</a:t>
            </a:r>
            <a:r>
              <a:rPr lang="en-US" altLang="zh-CN" sz="2800" b="1" kern="0" dirty="0">
                <a:ea typeface="SimHei" panose="02010609060101010101" pitchFamily="49" charset="-122"/>
                <a:cs typeface="Times New Roman" panose="02020603050405020304" pitchFamily="18" charset="0"/>
              </a:rPr>
              <a:t> </a:t>
            </a:r>
            <a:r>
              <a:rPr lang="en-US" altLang="zh-CN" sz="2800" b="1" kern="0" dirty="0" err="1">
                <a:ea typeface="SimHei" panose="02010609060101010101" pitchFamily="49" charset="-122"/>
                <a:cs typeface="Times New Roman" panose="02020603050405020304" pitchFamily="18" charset="0"/>
              </a:rPr>
              <a:t>Fazara</a:t>
            </a:r>
            <a:r>
              <a:rPr lang="zh-CN" altLang="zh-CN" sz="2800" b="1" kern="0" dirty="0">
                <a:ea typeface="SimHei" panose="02010609060101010101" pitchFamily="49" charset="-122"/>
                <a:cs typeface="Times New Roman" panose="02020603050405020304" pitchFamily="18" charset="0"/>
              </a:rPr>
              <a:t>）的时候，几乎杀死这妇人所有的族人，更俘虏了法蒂玛和她的女儿。 穆罕默德命人折磨法蒂玛，正如</a:t>
            </a:r>
            <a:r>
              <a:rPr lang="en-US" altLang="zh-CN" sz="2800" b="1" kern="0" dirty="0">
                <a:ea typeface="SimHei" panose="02010609060101010101" pitchFamily="49" charset="-122"/>
                <a:cs typeface="Times New Roman" panose="02020603050405020304" pitchFamily="18" charset="0"/>
              </a:rPr>
              <a:t>Al-</a:t>
            </a:r>
            <a:r>
              <a:rPr lang="en-US" altLang="zh-CN" sz="2800" b="1" kern="0" dirty="0" err="1">
                <a:ea typeface="SimHei" panose="02010609060101010101" pitchFamily="49" charset="-122"/>
                <a:cs typeface="Times New Roman" panose="02020603050405020304" pitchFamily="18" charset="0"/>
              </a:rPr>
              <a:t>Athir</a:t>
            </a:r>
            <a:r>
              <a:rPr lang="zh-CN" altLang="zh-CN" sz="2800" b="1" kern="0" dirty="0">
                <a:ea typeface="SimHei" panose="02010609060101010101" pitchFamily="49" charset="-122"/>
                <a:cs typeface="Times New Roman" panose="02020603050405020304" pitchFamily="18" charset="0"/>
              </a:rPr>
              <a:t>在书里记述，见</a:t>
            </a:r>
            <a:r>
              <a:rPr lang="en-US" altLang="zh-CN" sz="2800" b="1" kern="0" dirty="0">
                <a:ea typeface="SimHei" panose="02010609060101010101" pitchFamily="49" charset="-122"/>
                <a:cs typeface="Times New Roman" panose="02020603050405020304" pitchFamily="18" charset="0"/>
              </a:rPr>
              <a:t>Al-</a:t>
            </a:r>
            <a:r>
              <a:rPr lang="en-US" altLang="zh-CN" sz="2800" b="1" kern="0" dirty="0" err="1">
                <a:ea typeface="SimHei" panose="02010609060101010101" pitchFamily="49" charset="-122"/>
                <a:cs typeface="Times New Roman" panose="02020603050405020304" pitchFamily="18" charset="0"/>
              </a:rPr>
              <a:t>Athir</a:t>
            </a:r>
            <a:r>
              <a:rPr lang="zh-CN" altLang="zh-CN" sz="2800" b="1" kern="0" dirty="0">
                <a:ea typeface="SimHei" panose="02010609060101010101" pitchFamily="49" charset="-122"/>
                <a:cs typeface="Times New Roman" panose="02020603050405020304" pitchFamily="18" charset="0"/>
              </a:rPr>
              <a:t>，</a:t>
            </a:r>
            <a:r>
              <a:rPr lang="en-US" altLang="zh-CN" sz="2800" b="1" i="1" kern="0" dirty="0">
                <a:latin typeface="SimHei" panose="02010609060101010101" pitchFamily="49" charset="-122"/>
                <a:ea typeface="SimHei" panose="02010609060101010101" pitchFamily="49" charset="-122"/>
                <a:cs typeface="Times New Roman" panose="02020603050405020304" pitchFamily="18" charset="0"/>
              </a:rPr>
              <a:t>The</a:t>
            </a:r>
            <a:r>
              <a:rPr lang="en-US" altLang="zh-CN" sz="2800" b="1" kern="0" dirty="0">
                <a:ea typeface="SimHei" panose="02010609060101010101" pitchFamily="49" charset="-122"/>
                <a:cs typeface="Times New Roman" panose="02020603050405020304" pitchFamily="18" charset="0"/>
              </a:rPr>
              <a:t> </a:t>
            </a:r>
            <a:r>
              <a:rPr lang="en-US" altLang="zh-CN" sz="2800" b="1" i="1" kern="0" dirty="0">
                <a:latin typeface="SimHei" panose="02010609060101010101" pitchFamily="49" charset="-122"/>
                <a:ea typeface="SimHei" panose="02010609060101010101" pitchFamily="49" charset="-122"/>
                <a:cs typeface="Times New Roman" panose="02020603050405020304" pitchFamily="18" charset="0"/>
              </a:rPr>
              <a:t>Perfect in History</a:t>
            </a:r>
            <a:r>
              <a:rPr lang="zh-CN" altLang="zh-CN" sz="2800" b="1" kern="0" dirty="0">
                <a:ea typeface="SimHei" panose="02010609060101010101" pitchFamily="49" charset="-122"/>
                <a:cs typeface="Times New Roman" panose="02020603050405020304" pitchFamily="18" charset="0"/>
              </a:rPr>
              <a:t>，卷</a:t>
            </a:r>
            <a:r>
              <a:rPr lang="en-US" altLang="zh-CN" sz="2800" b="1" kern="0" dirty="0">
                <a:ea typeface="SimHei" panose="02010609060101010101" pitchFamily="49" charset="-122"/>
                <a:cs typeface="Times New Roman" panose="02020603050405020304" pitchFamily="18" charset="0"/>
              </a:rPr>
              <a:t>II</a:t>
            </a:r>
            <a:r>
              <a:rPr lang="zh-CN" altLang="zh-CN" sz="2800" b="1" kern="0" dirty="0">
                <a:ea typeface="SimHei" panose="02010609060101010101" pitchFamily="49" charset="-122"/>
                <a:cs typeface="Times New Roman" panose="02020603050405020304" pitchFamily="18" charset="0"/>
              </a:rPr>
              <a:t>，</a:t>
            </a:r>
            <a:r>
              <a:rPr lang="en-US" altLang="zh-CN" sz="2800" b="1" kern="0" dirty="0">
                <a:ea typeface="SimHei" panose="02010609060101010101" pitchFamily="49" charset="-122"/>
                <a:cs typeface="Times New Roman" panose="02020603050405020304" pitchFamily="18" charset="0"/>
              </a:rPr>
              <a:t>142</a:t>
            </a:r>
            <a:r>
              <a:rPr lang="zh-CN" altLang="zh-CN" sz="2800" b="1" kern="0" dirty="0">
                <a:ea typeface="SimHei" panose="02010609060101010101" pitchFamily="49" charset="-122"/>
                <a:cs typeface="Times New Roman" panose="02020603050405020304" pitchFamily="18" charset="0"/>
              </a:rPr>
              <a:t>页。先是命</a:t>
            </a:r>
            <a:r>
              <a:rPr lang="zh-CN" altLang="en-US" sz="2800" b="1" kern="0" dirty="0">
                <a:ea typeface="SimHei" panose="02010609060101010101" pitchFamily="49" charset="-122"/>
                <a:cs typeface="Times New Roman" panose="02020603050405020304" pitchFamily="18" charset="0"/>
              </a:rPr>
              <a:t>令</a:t>
            </a:r>
            <a:r>
              <a:rPr lang="zh-CN" altLang="zh-CN" sz="2800" b="1" kern="0" dirty="0">
                <a:ea typeface="SimHei" panose="02010609060101010101" pitchFamily="49" charset="-122"/>
                <a:cs typeface="Times New Roman" panose="02020603050405020304" pitchFamily="18" charset="0"/>
              </a:rPr>
              <a:t>一个貌丑的奴隶，在法蒂玛面前强暴她的女儿，事后穆罕默德召来养子宰德（</a:t>
            </a:r>
            <a:r>
              <a:rPr lang="en-US" altLang="zh-CN" sz="2800" b="1" kern="0" dirty="0" err="1">
                <a:ea typeface="SimHei" panose="02010609060101010101" pitchFamily="49" charset="-122"/>
                <a:cs typeface="Times New Roman" panose="02020603050405020304" pitchFamily="18" charset="0"/>
              </a:rPr>
              <a:t>Zayd</a:t>
            </a:r>
            <a:r>
              <a:rPr lang="en-US" altLang="zh-CN" sz="2800" b="1" kern="0" dirty="0">
                <a:ea typeface="SimHei" panose="02010609060101010101" pitchFamily="49" charset="-122"/>
                <a:cs typeface="Times New Roman" panose="02020603050405020304" pitchFamily="18" charset="0"/>
              </a:rPr>
              <a:t> bin </a:t>
            </a:r>
            <a:r>
              <a:rPr lang="en-US" altLang="zh-CN" sz="2800" b="1" kern="0" dirty="0" err="1">
                <a:ea typeface="SimHei" panose="02010609060101010101" pitchFamily="49" charset="-122"/>
                <a:cs typeface="Times New Roman" panose="02020603050405020304" pitchFamily="18" charset="0"/>
              </a:rPr>
              <a:t>Haritha</a:t>
            </a:r>
            <a:r>
              <a:rPr lang="zh-CN" altLang="zh-CN" sz="2800" b="1" kern="0" dirty="0">
                <a:ea typeface="SimHei" panose="02010609060101010101" pitchFamily="49" charset="-122"/>
                <a:cs typeface="Times New Roman" panose="02020603050405020304" pitchFamily="18" charset="0"/>
              </a:rPr>
              <a:t>），命他处死法蒂玛，尽管许多人替她求情。伊斯兰历史学家</a:t>
            </a:r>
            <a:r>
              <a:rPr lang="en-US" altLang="zh-CN" sz="2800" b="1" kern="0" dirty="0">
                <a:ea typeface="SimHei" panose="02010609060101010101" pitchFamily="49" charset="-122"/>
                <a:cs typeface="Times New Roman" panose="02020603050405020304" pitchFamily="18" charset="0"/>
              </a:rPr>
              <a:t>Al-</a:t>
            </a:r>
            <a:r>
              <a:rPr lang="en-US" altLang="zh-CN" sz="2800" b="1" kern="0" dirty="0" err="1">
                <a:ea typeface="SimHei" panose="02010609060101010101" pitchFamily="49" charset="-122"/>
                <a:cs typeface="Times New Roman" panose="02020603050405020304" pitchFamily="18" charset="0"/>
              </a:rPr>
              <a:t>Tabari</a:t>
            </a:r>
            <a:r>
              <a:rPr lang="zh-CN" altLang="zh-CN" sz="2800" b="1" kern="0" dirty="0">
                <a:ea typeface="SimHei" panose="02010609060101010101" pitchFamily="49" charset="-122"/>
                <a:cs typeface="Times New Roman" panose="02020603050405020304" pitchFamily="18" charset="0"/>
              </a:rPr>
              <a:t>记述：穆罕默德命宰德（</a:t>
            </a:r>
            <a:r>
              <a:rPr lang="en-US" altLang="zh-CN" sz="2800" b="1" kern="0" dirty="0" err="1">
                <a:ea typeface="SimHei" panose="02010609060101010101" pitchFamily="49" charset="-122"/>
                <a:cs typeface="Times New Roman" panose="02020603050405020304" pitchFamily="18" charset="0"/>
              </a:rPr>
              <a:t>Zayd</a:t>
            </a:r>
            <a:r>
              <a:rPr lang="en-US" altLang="zh-CN" sz="2800" b="1" kern="0" dirty="0">
                <a:ea typeface="SimHei" panose="02010609060101010101" pitchFamily="49" charset="-122"/>
                <a:cs typeface="Times New Roman" panose="02020603050405020304" pitchFamily="18" charset="0"/>
              </a:rPr>
              <a:t> bin </a:t>
            </a:r>
            <a:r>
              <a:rPr lang="en-US" altLang="zh-CN" sz="2800" b="1" kern="0" dirty="0" err="1">
                <a:ea typeface="SimHei" panose="02010609060101010101" pitchFamily="49" charset="-122"/>
                <a:cs typeface="Times New Roman" panose="02020603050405020304" pitchFamily="18" charset="0"/>
              </a:rPr>
              <a:t>Haritha</a:t>
            </a:r>
            <a:r>
              <a:rPr lang="zh-CN" altLang="zh-CN" sz="2800" b="1" kern="0" dirty="0">
                <a:ea typeface="SimHei" panose="02010609060101010101" pitchFamily="49" charset="-122"/>
                <a:cs typeface="Times New Roman" panose="02020603050405020304" pitchFamily="18" charset="0"/>
              </a:rPr>
              <a:t>）杀死法蒂玛</a:t>
            </a:r>
            <a:r>
              <a:rPr lang="zh-CN" altLang="en-US" sz="2800" b="1" kern="0" dirty="0">
                <a:ea typeface="SimHei" panose="02010609060101010101" pitchFamily="49" charset="-122"/>
                <a:cs typeface="Times New Roman" panose="02020603050405020304" pitchFamily="18" charset="0"/>
              </a:rPr>
              <a:t>。</a:t>
            </a:r>
            <a:endParaRPr lang="zh-CN" altLang="en-US" sz="2800" dirty="0"/>
          </a:p>
        </p:txBody>
      </p:sp>
    </p:spTree>
    <p:extLst>
      <p:ext uri="{BB962C8B-B14F-4D97-AF65-F5344CB8AC3E}">
        <p14:creationId xmlns:p14="http://schemas.microsoft.com/office/powerpoint/2010/main" val="379479133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48B8FF18-A4DC-A01B-030D-5D20EAA8CDF8}"/>
              </a:ext>
            </a:extLst>
          </p:cNvPr>
          <p:cNvSpPr>
            <a:spLocks noGrp="1" noChangeArrowheads="1"/>
          </p:cNvSpPr>
          <p:nvPr>
            <p:ph type="title"/>
          </p:nvPr>
        </p:nvSpPr>
        <p:spPr>
          <a:xfrm>
            <a:off x="2209800" y="0"/>
            <a:ext cx="7772400" cy="838200"/>
          </a:xfrm>
        </p:spPr>
        <p:txBody>
          <a:bodyPr/>
          <a:lstStyle/>
          <a:p>
            <a:pPr eaLnBrk="1" hangingPunct="1"/>
            <a:r>
              <a:rPr lang="zh-CN" altLang="en-US" b="1" dirty="0">
                <a:solidFill>
                  <a:srgbClr val="FF0000"/>
                </a:solidFill>
                <a:ea typeface="宋体" panose="02010600030101010101" pitchFamily="2" charset="-122"/>
              </a:rPr>
              <a:t>回历第六年其它的战役</a:t>
            </a:r>
            <a:endParaRPr lang="en-US" altLang="en-US" b="1" dirty="0">
              <a:solidFill>
                <a:srgbClr val="FF0000"/>
              </a:solidFill>
            </a:endParaRPr>
          </a:p>
        </p:txBody>
      </p:sp>
      <p:sp>
        <p:nvSpPr>
          <p:cNvPr id="29699" name="Rectangle 3">
            <a:extLst>
              <a:ext uri="{FF2B5EF4-FFF2-40B4-BE49-F238E27FC236}">
                <a16:creationId xmlns:a16="http://schemas.microsoft.com/office/drawing/2014/main" id="{782F5A6C-BD1D-8D0D-BF76-A4784E4746AA}"/>
              </a:ext>
            </a:extLst>
          </p:cNvPr>
          <p:cNvSpPr>
            <a:spLocks noGrp="1" noChangeArrowheads="1"/>
          </p:cNvSpPr>
          <p:nvPr>
            <p:ph idx="1"/>
          </p:nvPr>
        </p:nvSpPr>
        <p:spPr>
          <a:xfrm>
            <a:off x="0" y="693683"/>
            <a:ext cx="12192000" cy="6027791"/>
          </a:xfrm>
        </p:spPr>
        <p:txBody>
          <a:bodyPr>
            <a:normAutofit/>
          </a:bodyPr>
          <a:lstStyle/>
          <a:p>
            <a:pPr marL="0" indent="0" eaLnBrk="1" hangingPunct="1">
              <a:lnSpc>
                <a:spcPct val="120000"/>
              </a:lnSpc>
            </a:pPr>
            <a:r>
              <a:rPr lang="zh-CN" altLang="en-US" b="1" dirty="0">
                <a:latin typeface="Microsoft JhengHei" panose="020B0604030504040204" pitchFamily="34" charset="-120"/>
                <a:ea typeface="Microsoft JhengHei" panose="020B0604030504040204" pitchFamily="34" charset="-120"/>
              </a:rPr>
              <a:t>回历第六年</a:t>
            </a:r>
            <a:r>
              <a:rPr lang="en-US" altLang="en-US" b="1" dirty="0">
                <a:latin typeface="Microsoft JhengHei" panose="020B0604030504040204" pitchFamily="34" charset="-120"/>
                <a:ea typeface="Microsoft JhengHei" panose="020B0604030504040204" pitchFamily="34" charset="-120"/>
              </a:rPr>
              <a:t>627 A.D  </a:t>
            </a:r>
            <a:r>
              <a:rPr lang="zh-CN" altLang="en-US" b="1" dirty="0">
                <a:latin typeface="Microsoft JhengHei" panose="020B0604030504040204" pitchFamily="34" charset="-120"/>
                <a:ea typeface="Microsoft JhengHei" panose="020B0604030504040204" pitchFamily="34" charset="-120"/>
              </a:rPr>
              <a:t>，穆斯林军向巴奴利扬族 </a:t>
            </a:r>
            <a:r>
              <a:rPr lang="en-US" altLang="en-US" b="1" dirty="0">
                <a:latin typeface="Microsoft JhengHei" panose="020B0604030504040204" pitchFamily="34" charset="-120"/>
                <a:ea typeface="Microsoft JhengHei" panose="020B0604030504040204" pitchFamily="34" charset="-120"/>
              </a:rPr>
              <a:t>Banu </a:t>
            </a:r>
            <a:r>
              <a:rPr lang="en-US" altLang="en-US" b="1" dirty="0" err="1">
                <a:latin typeface="Microsoft JhengHei" panose="020B0604030504040204" pitchFamily="34" charset="-120"/>
                <a:ea typeface="Microsoft JhengHei" panose="020B0604030504040204" pitchFamily="34" charset="-120"/>
              </a:rPr>
              <a:t>Lihyan</a:t>
            </a:r>
            <a:r>
              <a:rPr lang="zh-CN" altLang="en-US" b="1" dirty="0">
                <a:latin typeface="Microsoft JhengHei" panose="020B0604030504040204" pitchFamily="34" charset="-120"/>
                <a:ea typeface="Microsoft JhengHei" panose="020B0604030504040204" pitchFamily="34" charset="-120"/>
              </a:rPr>
              <a:t>进攻</a:t>
            </a:r>
            <a:r>
              <a:rPr lang="en-US" altLang="en-US" b="1" i="1" dirty="0">
                <a:solidFill>
                  <a:srgbClr val="0000FF"/>
                </a:solidFill>
                <a:latin typeface="Microsoft JhengHei" panose="020B0604030504040204" pitchFamily="34" charset="-120"/>
                <a:ea typeface="Microsoft JhengHei" panose="020B0604030504040204" pitchFamily="34" charset="-120"/>
              </a:rPr>
              <a:t>al-Tabari</a:t>
            </a:r>
            <a:r>
              <a:rPr lang="en-US" altLang="en-US" b="1" dirty="0">
                <a:solidFill>
                  <a:srgbClr val="0000FF"/>
                </a:solidFill>
                <a:latin typeface="Microsoft JhengHei" panose="020B0604030504040204" pitchFamily="34" charset="-120"/>
                <a:ea typeface="Microsoft JhengHei" panose="020B0604030504040204" pitchFamily="34" charset="-120"/>
              </a:rPr>
              <a:t> vol.8 p.42-43</a:t>
            </a:r>
          </a:p>
          <a:p>
            <a:pPr marL="0" indent="0" eaLnBrk="1" hangingPunct="1">
              <a:lnSpc>
                <a:spcPct val="120000"/>
              </a:lnSpc>
            </a:pPr>
            <a:r>
              <a:rPr lang="zh-CN" altLang="en-US" b="1" dirty="0">
                <a:latin typeface="Microsoft JhengHei" panose="020B0604030504040204" pitchFamily="34" charset="-120"/>
                <a:ea typeface="Microsoft JhengHei" panose="020B0604030504040204" pitchFamily="34" charset="-120"/>
              </a:rPr>
              <a:t>巴奴利扬族位于麦加附近的乌沙拉（</a:t>
            </a:r>
            <a:r>
              <a:rPr lang="en-US" altLang="zh-CN" b="1" dirty="0" err="1">
                <a:latin typeface="Microsoft JhengHei" panose="020B0604030504040204" pitchFamily="34" charset="-120"/>
                <a:ea typeface="Microsoft JhengHei" panose="020B0604030504040204" pitchFamily="34" charset="-120"/>
              </a:rPr>
              <a:t>Usfan</a:t>
            </a:r>
            <a:r>
              <a:rPr lang="zh-CN" altLang="en-US" b="1" dirty="0">
                <a:latin typeface="Microsoft JhengHei" panose="020B0604030504040204" pitchFamily="34" charset="-120"/>
                <a:ea typeface="Microsoft JhengHei" panose="020B0604030504040204" pitchFamily="34" charset="-120"/>
              </a:rPr>
              <a:t>）一带。 </a:t>
            </a:r>
            <a:r>
              <a:rPr lang="en-US" altLang="zh-CN" b="1" dirty="0">
                <a:latin typeface="Microsoft JhengHei" panose="020B0604030504040204" pitchFamily="34" charset="-120"/>
                <a:ea typeface="Microsoft JhengHei" panose="020B0604030504040204" pitchFamily="34" charset="-120"/>
              </a:rPr>
              <a:t>• </a:t>
            </a:r>
            <a:r>
              <a:rPr lang="zh-CN" altLang="en-US" b="1" dirty="0">
                <a:latin typeface="Microsoft JhengHei" panose="020B0604030504040204" pitchFamily="34" charset="-120"/>
                <a:ea typeface="Microsoft JhengHei" panose="020B0604030504040204" pitchFamily="34" charset="-120"/>
              </a:rPr>
              <a:t>他们曾在几年前参与了杀害穆斯林使者的事件（称为拉吉惨案，</a:t>
            </a:r>
            <a:r>
              <a:rPr lang="en-US" altLang="zh-CN" b="1" dirty="0">
                <a:latin typeface="Microsoft JhengHei" panose="020B0604030504040204" pitchFamily="34" charset="-120"/>
                <a:ea typeface="Microsoft JhengHei" panose="020B0604030504040204" pitchFamily="34" charset="-120"/>
              </a:rPr>
              <a:t>Al-Raji Incident</a:t>
            </a:r>
            <a:r>
              <a:rPr lang="zh-CN" altLang="en-US" b="1" dirty="0">
                <a:latin typeface="Microsoft JhengHei" panose="020B0604030504040204" pitchFamily="34" charset="-120"/>
                <a:ea typeface="Microsoft JhengHei" panose="020B0604030504040204" pitchFamily="34" charset="-120"/>
              </a:rPr>
              <a:t>），其中包括两名被派遣教授伊斯兰教的使者被伏击并杀害。 </a:t>
            </a:r>
            <a:r>
              <a:rPr lang="en-US" altLang="zh-CN" b="1" dirty="0">
                <a:latin typeface="Microsoft JhengHei" panose="020B0604030504040204" pitchFamily="34" charset="-120"/>
                <a:ea typeface="Microsoft JhengHei" panose="020B0604030504040204" pitchFamily="34" charset="-120"/>
              </a:rPr>
              <a:t>• </a:t>
            </a:r>
            <a:r>
              <a:rPr lang="zh-CN" altLang="en-US" b="1" dirty="0">
                <a:latin typeface="Microsoft JhengHei" panose="020B0604030504040204" pitchFamily="34" charset="-120"/>
                <a:ea typeface="Microsoft JhengHei" panose="020B0604030504040204" pitchFamily="34" charset="-120"/>
              </a:rPr>
              <a:t>默罕默德（先知穆罕默德）决定对他们进行报复，以惩罚他们的背叛，并巩固穆斯林在这一地区的威望。</a:t>
            </a:r>
            <a:endParaRPr lang="en-MY" altLang="zh-CN" b="1" dirty="0">
              <a:latin typeface="Microsoft JhengHei" panose="020B0604030504040204" pitchFamily="34" charset="-120"/>
              <a:ea typeface="Microsoft JhengHei" panose="020B0604030504040204" pitchFamily="34" charset="-120"/>
            </a:endParaRPr>
          </a:p>
          <a:p>
            <a:pPr marL="0" indent="0" eaLnBrk="1" hangingPunct="1">
              <a:lnSpc>
                <a:spcPct val="120000"/>
              </a:lnSpc>
            </a:pPr>
            <a:r>
              <a:rPr lang="zh-CN" altLang="en-US" b="1" dirty="0">
                <a:latin typeface="Microsoft JhengHei" panose="020B0604030504040204" pitchFamily="34" charset="-120"/>
                <a:ea typeface="Microsoft JhengHei" panose="020B0604030504040204" pitchFamily="34" charset="-120"/>
              </a:rPr>
              <a:t>默罕默德率领约</a:t>
            </a:r>
            <a:r>
              <a:rPr lang="en-US" altLang="zh-CN" b="1" dirty="0">
                <a:latin typeface="Microsoft JhengHei" panose="020B0604030504040204" pitchFamily="34" charset="-120"/>
                <a:ea typeface="Microsoft JhengHei" panose="020B0604030504040204" pitchFamily="34" charset="-120"/>
              </a:rPr>
              <a:t>200</a:t>
            </a:r>
            <a:r>
              <a:rPr lang="zh-CN" altLang="en-US" b="1" dirty="0">
                <a:latin typeface="Microsoft JhengHei" panose="020B0604030504040204" pitchFamily="34" charset="-120"/>
                <a:ea typeface="Microsoft JhengHei" panose="020B0604030504040204" pitchFamily="34" charset="-120"/>
              </a:rPr>
              <a:t>名士兵出发，向巴奴利扬族的领地进发。 </a:t>
            </a:r>
            <a:r>
              <a:rPr lang="en-US" altLang="zh-CN" b="1" dirty="0">
                <a:latin typeface="Microsoft JhengHei" panose="020B0604030504040204" pitchFamily="34" charset="-120"/>
                <a:ea typeface="Microsoft JhengHei" panose="020B0604030504040204" pitchFamily="34" charset="-120"/>
              </a:rPr>
              <a:t>2. </a:t>
            </a:r>
            <a:r>
              <a:rPr lang="zh-CN" altLang="en-US" b="1" dirty="0">
                <a:latin typeface="Microsoft JhengHei" panose="020B0604030504040204" pitchFamily="34" charset="-120"/>
                <a:ea typeface="Microsoft JhengHei" panose="020B0604030504040204" pitchFamily="34" charset="-120"/>
              </a:rPr>
              <a:t>战术隐秘：为避免敌人察觉，穆斯林军队故意选择绕行远路，以出其不意。 </a:t>
            </a:r>
            <a:r>
              <a:rPr lang="en-US" altLang="zh-CN" b="1" dirty="0">
                <a:latin typeface="Microsoft JhengHei" panose="020B0604030504040204" pitchFamily="34" charset="-120"/>
                <a:ea typeface="Microsoft JhengHei" panose="020B0604030504040204" pitchFamily="34" charset="-120"/>
              </a:rPr>
              <a:t>3. </a:t>
            </a:r>
            <a:r>
              <a:rPr lang="zh-CN" altLang="en-US" b="1" dirty="0">
                <a:latin typeface="Microsoft JhengHei" panose="020B0604030504040204" pitchFamily="34" charset="-120"/>
                <a:ea typeface="Microsoft JhengHei" panose="020B0604030504040204" pitchFamily="34" charset="-120"/>
              </a:rPr>
              <a:t>结果：当穆斯林军队抵达时，巴奴利扬族已经得知消息并逃入山中。穆斯林没有直接交战，但他们成功展现了军事实力，威慑了该部落。</a:t>
            </a:r>
            <a:endParaRPr lang="en-US" altLang="en-US" b="1" dirty="0">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AF6D3AC5-C502-BC49-EFD0-016E869A9901}"/>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9C63B816-209A-001A-964C-EEF4CFC862E2}"/>
              </a:ext>
            </a:extLst>
          </p:cNvPr>
          <p:cNvSpPr>
            <a:spLocks noGrp="1"/>
          </p:cNvSpPr>
          <p:nvPr>
            <p:ph type="sldNum" sz="quarter" idx="12"/>
          </p:nvPr>
        </p:nvSpPr>
        <p:spPr/>
        <p:txBody>
          <a:bodyPr/>
          <a:lstStyle/>
          <a:p>
            <a:pPr>
              <a:defRPr/>
            </a:pPr>
            <a:fld id="{DCF9BD3C-8084-4ABA-8548-BE4CD8277D83}" type="slidenum">
              <a:rPr lang="en-US" altLang="en-US"/>
              <a:pPr>
                <a:defRPr/>
              </a:pPr>
              <a:t>45</a:t>
            </a:fld>
            <a:endParaRPr lang="en-US" altLang="en-US"/>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F13854E4-6506-E10A-1142-10919C916374}"/>
              </a:ext>
            </a:extLst>
          </p:cNvPr>
          <p:cNvSpPr txBox="1"/>
          <p:nvPr/>
        </p:nvSpPr>
        <p:spPr>
          <a:xfrm>
            <a:off x="84083" y="0"/>
            <a:ext cx="12013324" cy="6494085"/>
          </a:xfrm>
          <a:prstGeom prst="rect">
            <a:avLst/>
          </a:prstGeom>
          <a:noFill/>
        </p:spPr>
        <p:txBody>
          <a:bodyPr wrap="square">
            <a:spAutoFit/>
          </a:bodyPr>
          <a:lstStyle/>
          <a:p>
            <a:pPr marL="0" indent="0" eaLnBrk="1" hangingPunct="1"/>
            <a:r>
              <a:rPr lang="zh-CN" altLang="en-US" sz="3200" b="1" dirty="0">
                <a:solidFill>
                  <a:srgbClr val="FF0000"/>
                </a:solidFill>
                <a:latin typeface="Microsoft JhengHei" panose="020B0604030504040204" pitchFamily="34" charset="-120"/>
                <a:ea typeface="Microsoft JhengHei" panose="020B0604030504040204" pitchFamily="34" charset="-120"/>
              </a:rPr>
              <a:t>回历第六年，向都卡拉</a:t>
            </a:r>
            <a:r>
              <a:rPr lang="en-US" altLang="en-US" sz="3200" b="1" dirty="0">
                <a:solidFill>
                  <a:srgbClr val="FF0000"/>
                </a:solidFill>
                <a:latin typeface="Microsoft JhengHei" panose="020B0604030504040204" pitchFamily="34" charset="-120"/>
                <a:ea typeface="Microsoft JhengHei" panose="020B0604030504040204" pitchFamily="34" charset="-120"/>
              </a:rPr>
              <a:t>Dhu </a:t>
            </a:r>
            <a:r>
              <a:rPr lang="en-US" altLang="en-US" sz="3200" b="1" dirty="0" err="1">
                <a:solidFill>
                  <a:srgbClr val="FF0000"/>
                </a:solidFill>
                <a:latin typeface="Microsoft JhengHei" panose="020B0604030504040204" pitchFamily="34" charset="-120"/>
                <a:ea typeface="Microsoft JhengHei" panose="020B0604030504040204" pitchFamily="34" charset="-120"/>
              </a:rPr>
              <a:t>Qarad</a:t>
            </a:r>
            <a:r>
              <a:rPr lang="zh-CN" altLang="en-US" sz="3200" b="1" dirty="0">
                <a:solidFill>
                  <a:srgbClr val="FF0000"/>
                </a:solidFill>
                <a:latin typeface="Microsoft JhengHei" panose="020B0604030504040204" pitchFamily="34" charset="-120"/>
                <a:ea typeface="Microsoft JhengHei" panose="020B0604030504040204" pitchFamily="34" charset="-120"/>
              </a:rPr>
              <a:t>　进攻　</a:t>
            </a:r>
            <a:r>
              <a:rPr lang="en-US" altLang="zh-CN" sz="3200" b="1" dirty="0">
                <a:solidFill>
                  <a:srgbClr val="FF0000"/>
                </a:solidFill>
                <a:latin typeface="Microsoft JhengHei" panose="020B0604030504040204" pitchFamily="34" charset="-120"/>
                <a:ea typeface="Microsoft JhengHei" panose="020B0604030504040204" pitchFamily="34" charset="-120"/>
              </a:rPr>
              <a:t>AD </a:t>
            </a:r>
            <a:r>
              <a:rPr lang="en-US" altLang="en-US" sz="3200" b="1" dirty="0">
                <a:solidFill>
                  <a:srgbClr val="FF0000"/>
                </a:solidFill>
                <a:latin typeface="Microsoft JhengHei" panose="020B0604030504040204" pitchFamily="34" charset="-120"/>
                <a:ea typeface="Microsoft JhengHei" panose="020B0604030504040204" pitchFamily="34" charset="-120"/>
              </a:rPr>
              <a:t>627/628 . </a:t>
            </a:r>
          </a:p>
          <a:p>
            <a:pPr marL="0" indent="0" eaLnBrk="1" hangingPunct="1"/>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r>
              <a:rPr lang="zh-CN" altLang="en-US" sz="3200" b="1" dirty="0">
                <a:latin typeface="Microsoft JhengHei" panose="020B0604030504040204" pitchFamily="34" charset="-120"/>
                <a:ea typeface="Microsoft JhengHei" panose="020B0604030504040204" pitchFamily="34" charset="-120"/>
              </a:rPr>
              <a:t>都卡拉位于麦地那以北大约</a:t>
            </a:r>
            <a:r>
              <a:rPr lang="en-US" altLang="zh-CN" sz="3200" b="1" dirty="0">
                <a:latin typeface="Microsoft JhengHei" panose="020B0604030504040204" pitchFamily="34" charset="-120"/>
                <a:ea typeface="Microsoft JhengHei" panose="020B0604030504040204" pitchFamily="34" charset="-120"/>
              </a:rPr>
              <a:t>12</a:t>
            </a:r>
            <a:r>
              <a:rPr lang="zh-CN" altLang="en-US" sz="3200" b="1" dirty="0">
                <a:latin typeface="Microsoft JhengHei" panose="020B0604030504040204" pitchFamily="34" charset="-120"/>
                <a:ea typeface="Microsoft JhengHei" panose="020B0604030504040204" pitchFamily="34" charset="-120"/>
              </a:rPr>
              <a:t>英里处。 </a:t>
            </a:r>
            <a:r>
              <a:rPr lang="en-US" altLang="zh-CN"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一些敌对的游牧部落（通常被认为是加塔凡部落的一支）袭击了麦地那附近的一个穆斯林牧场，偷走了骆驼并杀害了一名牧人。 </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r>
              <a:rPr lang="en-US" altLang="zh-CN"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在接到报告后，先知穆罕默德迅速组织了一支追击队，进行反击。  </a:t>
            </a:r>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endParaRPr lang="en-MY" altLang="zh-CN" sz="3200" b="1" dirty="0">
              <a:latin typeface="Microsoft JhengHei" panose="020B0604030504040204" pitchFamily="34" charset="-120"/>
              <a:ea typeface="Microsoft JhengHei" panose="020B0604030504040204" pitchFamily="34" charset="-120"/>
            </a:endParaRPr>
          </a:p>
          <a:p>
            <a:pPr marL="0" indent="0" eaLnBrk="1" hangingPunct="1"/>
            <a:r>
              <a:rPr lang="zh-CN" altLang="en-US" sz="3200" b="1" dirty="0">
                <a:latin typeface="Microsoft JhengHei" panose="020B0604030504040204" pitchFamily="34" charset="-120"/>
                <a:ea typeface="Microsoft JhengHei" panose="020B0604030504040204" pitchFamily="34" charset="-120"/>
              </a:rPr>
              <a:t>战斗过程： </a:t>
            </a:r>
            <a:r>
              <a:rPr lang="en-US" altLang="zh-CN" sz="3200" b="1" dirty="0">
                <a:latin typeface="Microsoft JhengHei" panose="020B0604030504040204" pitchFamily="34" charset="-120"/>
                <a:ea typeface="Microsoft JhengHei" panose="020B0604030504040204" pitchFamily="34" charset="-120"/>
              </a:rPr>
              <a:t>1. </a:t>
            </a:r>
            <a:r>
              <a:rPr lang="zh-CN" altLang="en-US" sz="3200" b="1" dirty="0">
                <a:latin typeface="Microsoft JhengHei" panose="020B0604030504040204" pitchFamily="34" charset="-120"/>
                <a:ea typeface="Microsoft JhengHei" panose="020B0604030504040204" pitchFamily="34" charset="-120"/>
              </a:rPr>
              <a:t>迅速响应：先知穆罕默德派遣扎伊德</a:t>
            </a:r>
            <a:r>
              <a:rPr lang="en-US" altLang="zh-CN"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本</a:t>
            </a:r>
            <a:r>
              <a:rPr lang="en-US" altLang="zh-CN" sz="3200" b="1" dirty="0">
                <a:latin typeface="Microsoft JhengHei" panose="020B0604030504040204" pitchFamily="34" charset="-120"/>
                <a:ea typeface="Microsoft JhengHei" panose="020B0604030504040204" pitchFamily="34" charset="-120"/>
              </a:rPr>
              <a:t>·</a:t>
            </a:r>
            <a:r>
              <a:rPr lang="zh-CN" altLang="en-US" sz="3200" b="1" dirty="0">
                <a:latin typeface="Microsoft JhengHei" panose="020B0604030504040204" pitchFamily="34" charset="-120"/>
                <a:ea typeface="Microsoft JhengHei" panose="020B0604030504040204" pitchFamily="34" charset="-120"/>
              </a:rPr>
              <a:t>哈里萨（</a:t>
            </a:r>
            <a:r>
              <a:rPr lang="en-US" altLang="zh-CN" sz="3200" b="1" dirty="0">
                <a:latin typeface="Microsoft JhengHei" panose="020B0604030504040204" pitchFamily="34" charset="-120"/>
                <a:ea typeface="Microsoft JhengHei" panose="020B0604030504040204" pitchFamily="34" charset="-120"/>
              </a:rPr>
              <a:t>Zaid ibn Haritha</a:t>
            </a:r>
            <a:r>
              <a:rPr lang="zh-CN" altLang="en-US" sz="3200" b="1" dirty="0">
                <a:latin typeface="Microsoft JhengHei" panose="020B0604030504040204" pitchFamily="34" charset="-120"/>
                <a:ea typeface="Microsoft JhengHei" panose="020B0604030504040204" pitchFamily="34" charset="-120"/>
              </a:rPr>
              <a:t>）率领一支快速反应小队追击。 </a:t>
            </a:r>
            <a:r>
              <a:rPr lang="en-US" altLang="zh-CN" sz="3200" b="1" dirty="0">
                <a:latin typeface="Microsoft JhengHei" panose="020B0604030504040204" pitchFamily="34" charset="-120"/>
                <a:ea typeface="Microsoft JhengHei" panose="020B0604030504040204" pitchFamily="34" charset="-120"/>
              </a:rPr>
              <a:t>2. </a:t>
            </a:r>
            <a:r>
              <a:rPr lang="zh-CN" altLang="en-US" sz="3200" b="1" dirty="0">
                <a:latin typeface="Microsoft JhengHei" panose="020B0604030504040204" pitchFamily="34" charset="-120"/>
                <a:ea typeface="Microsoft JhengHei" panose="020B0604030504040204" pitchFamily="34" charset="-120"/>
              </a:rPr>
              <a:t>短暂交战：穆斯林追上了这些袭击者，并在都卡拉附近与其交战。袭击者在遭遇反击后迅速撤退，穆斯林夺回了部分骆驼。 </a:t>
            </a:r>
            <a:r>
              <a:rPr lang="en-US" altLang="zh-CN" sz="3200" b="1" dirty="0">
                <a:latin typeface="Microsoft JhengHei" panose="020B0604030504040204" pitchFamily="34" charset="-120"/>
                <a:ea typeface="Microsoft JhengHei" panose="020B0604030504040204" pitchFamily="34" charset="-120"/>
              </a:rPr>
              <a:t>3. </a:t>
            </a:r>
            <a:r>
              <a:rPr lang="zh-CN" altLang="en-US" sz="3200" b="1" dirty="0">
                <a:latin typeface="Microsoft JhengHei" panose="020B0604030504040204" pitchFamily="34" charset="-120"/>
                <a:ea typeface="Microsoft JhengHei" panose="020B0604030504040204" pitchFamily="34" charset="-120"/>
              </a:rPr>
              <a:t>低伤亡：这场冲突规模较小，双方伤亡人数有限，但穆斯林成功显示了他们对财产和社区安全的保护决心。</a:t>
            </a:r>
            <a:r>
              <a:rPr lang="en-US" altLang="en-US" sz="3200" b="1" i="1" dirty="0">
                <a:solidFill>
                  <a:srgbClr val="0000FF"/>
                </a:solidFill>
                <a:latin typeface="Microsoft JhengHei" panose="020B0604030504040204" pitchFamily="34" charset="-120"/>
                <a:ea typeface="Microsoft JhengHei" panose="020B0604030504040204" pitchFamily="34" charset="-120"/>
              </a:rPr>
              <a:t> al-Tabari</a:t>
            </a:r>
            <a:r>
              <a:rPr lang="en-US" altLang="en-US" sz="3200" b="1" dirty="0">
                <a:solidFill>
                  <a:srgbClr val="0000FF"/>
                </a:solidFill>
                <a:latin typeface="Microsoft JhengHei" panose="020B0604030504040204" pitchFamily="34" charset="-120"/>
                <a:ea typeface="Microsoft JhengHei" panose="020B0604030504040204" pitchFamily="34" charset="-120"/>
              </a:rPr>
              <a:t> vol.8 p.43-44</a:t>
            </a:r>
            <a:endParaRPr lang="en-US" altLang="zh-CN" sz="3200" b="1" dirty="0">
              <a:latin typeface="Microsoft JhengHei" panose="020B0604030504040204" pitchFamily="34" charset="-120"/>
              <a:ea typeface="Microsoft JhengHei" panose="020B0604030504040204" pitchFamily="34" charset="-120"/>
            </a:endParaRPr>
          </a:p>
        </p:txBody>
      </p:sp>
    </p:spTree>
    <p:extLst>
      <p:ext uri="{BB962C8B-B14F-4D97-AF65-F5344CB8AC3E}">
        <p14:creationId xmlns:p14="http://schemas.microsoft.com/office/powerpoint/2010/main" val="293884600"/>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rPr>
              <a:t>他命人把她两腿分别绑在两批骆驼身上，然后赶骆驼往相反方向跑，把她分尸。参</a:t>
            </a:r>
            <a:r>
              <a:rPr lang="en-US" altLang="zh-CN" sz="2800" b="1" dirty="0">
                <a:latin typeface="Times New Roman" panose="02020603050405020304" pitchFamily="18" charset="0"/>
                <a:ea typeface="SimHei" panose="02010609060101010101" pitchFamily="49" charset="-122"/>
              </a:rPr>
              <a:t>Al-</a:t>
            </a:r>
            <a:r>
              <a:rPr lang="en-US" altLang="zh-CN" sz="2800" b="1" dirty="0" err="1">
                <a:latin typeface="Times New Roman" panose="02020603050405020304" pitchFamily="18" charset="0"/>
                <a:ea typeface="SimHei" panose="02010609060101010101" pitchFamily="49" charset="-122"/>
              </a:rPr>
              <a:t>Tabari</a:t>
            </a:r>
            <a:r>
              <a:rPr lang="zh-CN" altLang="zh-CN" sz="2800" b="1" dirty="0">
                <a:latin typeface="Times New Roman" panose="02020603050405020304" pitchFamily="18" charset="0"/>
                <a:ea typeface="SimHei" panose="02010609060101010101" pitchFamily="49" charset="-122"/>
              </a:rPr>
              <a:t>，</a:t>
            </a:r>
            <a:r>
              <a:rPr lang="en-US" altLang="zh-CN" sz="2800" b="1" i="1" dirty="0">
                <a:latin typeface="SimHei" panose="02010609060101010101" pitchFamily="49" charset="-122"/>
                <a:ea typeface="SimHei" panose="02010609060101010101" pitchFamily="49" charset="-122"/>
              </a:rPr>
              <a:t>The History of Nations and Kings</a:t>
            </a:r>
            <a:r>
              <a:rPr lang="zh-CN" altLang="zh-CN" sz="2800" b="1" dirty="0">
                <a:latin typeface="Times New Roman" panose="02020603050405020304" pitchFamily="18" charset="0"/>
                <a:ea typeface="SimHei" panose="02010609060101010101" pitchFamily="49" charset="-122"/>
              </a:rPr>
              <a:t>，卷</a:t>
            </a:r>
            <a:r>
              <a:rPr lang="en-US" altLang="zh-CN" sz="2800" b="1" dirty="0">
                <a:latin typeface="Times New Roman" panose="02020603050405020304" pitchFamily="18" charset="0"/>
                <a:ea typeface="SimHei" panose="02010609060101010101" pitchFamily="49" charset="-122"/>
              </a:rPr>
              <a:t>II</a:t>
            </a:r>
            <a:r>
              <a:rPr lang="zh-CN" altLang="zh-CN" sz="2800" b="1" dirty="0">
                <a:latin typeface="Times New Roman" panose="02020603050405020304" pitchFamily="18" charset="0"/>
                <a:ea typeface="SimHei" panose="02010609060101010101" pitchFamily="49" charset="-122"/>
              </a:rPr>
              <a:t>，</a:t>
            </a:r>
            <a:r>
              <a:rPr lang="en-US" altLang="zh-CN" sz="2800" b="1" dirty="0">
                <a:latin typeface="Times New Roman" panose="02020603050405020304" pitchFamily="18" charset="0"/>
                <a:ea typeface="SimHei" panose="02010609060101010101" pitchFamily="49" charset="-122"/>
              </a:rPr>
              <a:t>127</a:t>
            </a:r>
            <a:r>
              <a:rPr lang="zh-CN" altLang="zh-CN" sz="2800" b="1" dirty="0">
                <a:latin typeface="Times New Roman" panose="02020603050405020304" pitchFamily="18" charset="0"/>
                <a:ea typeface="SimHei" panose="02010609060101010101" pitchFamily="49" charset="-122"/>
              </a:rPr>
              <a:t>页。当时法蒂玛已是七十岁老妇，只因为曾批评穆罕默德，就给分尸！当时已有其他伙伴批评穆罕默德的这个做法，但先知辩称是真主感召宰德这样做的，有可能吗？安拉既是</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至仁至慈的真主</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，创造天地的真主，竟然下达了这样残忍的命令，实在令人匪夷所思。</a:t>
            </a:r>
            <a:endParaRPr lang="en-US" altLang="zh-CN" sz="2800" b="1" dirty="0">
              <a:latin typeface="Times New Roman" panose="02020603050405020304" pitchFamily="18" charset="0"/>
              <a:ea typeface="SimHei" panose="02010609060101010101" pitchFamily="49" charset="-122"/>
            </a:endParaRPr>
          </a:p>
          <a:p>
            <a:pPr>
              <a:spcAft>
                <a:spcPts val="0"/>
              </a:spcAft>
            </a:pPr>
            <a:endParaRPr lang="en-US" altLang="zh-CN" sz="2800" b="1" dirty="0">
              <a:latin typeface="Times New Roman" panose="02020603050405020304" pitchFamily="18" charset="0"/>
              <a:ea typeface="SimHei" panose="02010609060101010101" pitchFamily="49" charset="-122"/>
            </a:endParaRPr>
          </a:p>
          <a:p>
            <a:r>
              <a:rPr lang="zh-CN" altLang="zh-CN" sz="2800" b="1" dirty="0">
                <a:solidFill>
                  <a:srgbClr val="0000FF"/>
                </a:solidFill>
              </a:rPr>
              <a:t>候大比亚盟约</a:t>
            </a:r>
            <a:endParaRPr lang="zh-CN" altLang="zh-CN" sz="2800" dirty="0">
              <a:solidFill>
                <a:srgbClr val="0000FF"/>
              </a:solidFill>
            </a:endParaRPr>
          </a:p>
          <a:p>
            <a:r>
              <a:rPr lang="zh-CN" altLang="zh-CN" sz="2800" b="1" dirty="0"/>
              <a:t>迁都第六年，由于麦加人与麦地那人，在壕沟之战曾有一个休战和约。按麦加人的传统，不论何人当麦加的庙庆朝觐时刻来到，大家都要停止战争，不能携带武器，容许外地朝觐者前来天房朝觐。该年穆罕默德突然想带着穆斯林，去麦加的天房参加朝觐。他带来约</a:t>
            </a:r>
            <a:r>
              <a:rPr lang="en-US" altLang="zh-CN" sz="2800" b="1" dirty="0"/>
              <a:t>1500</a:t>
            </a:r>
            <a:r>
              <a:rPr lang="zh-CN" altLang="zh-CN" sz="2800" b="1" dirty="0"/>
              <a:t>人前往麦加朝觐。麦加人紧张起来，快速派兵马前往拦阻，不容许没谈好条件，就带大量人马进麦加。穆罕默德听闻麦加人派出人马拦截，就想从小路走进麦加，来到一个地方叫侯代比亚的城镇。穆罕默德突然说，骆驼不愿走看来有神的意思，大家就停下来。</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85029501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5693866"/>
          </a:xfrm>
          <a:prstGeom prst="rect">
            <a:avLst/>
          </a:prstGeom>
        </p:spPr>
        <p:txBody>
          <a:bodyPr wrap="square">
            <a:spAutoFit/>
          </a:bodyPr>
          <a:lstStyle/>
          <a:p>
            <a:r>
              <a:rPr lang="zh-CN" altLang="en-US" sz="2800" b="1" dirty="0"/>
              <a:t>穆罕默德</a:t>
            </a:r>
            <a:r>
              <a:rPr lang="zh-CN" altLang="zh-CN" sz="2800" b="1" dirty="0"/>
              <a:t>派出</a:t>
            </a:r>
            <a:r>
              <a:rPr lang="zh-CN" altLang="en-US" sz="2800" b="1" dirty="0"/>
              <a:t>欧</a:t>
            </a:r>
            <a:r>
              <a:rPr lang="zh-CN" altLang="zh-CN" sz="2800" b="1" dirty="0"/>
              <a:t>斯曼前去与麦加人交涉，传统以来麦加从没有禁止人们前往天房朝觐的理由。最后麦加人要求亲自与穆罕默德谈判这事；双方一来一往的谈判了许久。终于达致这样的『侯大比亚盟约』条例：</a:t>
            </a:r>
            <a:endParaRPr lang="zh-CN" altLang="zh-CN" sz="2800" dirty="0"/>
          </a:p>
          <a:p>
            <a:r>
              <a:rPr lang="en-US" altLang="zh-CN" sz="2800" b="1" dirty="0"/>
              <a:t> </a:t>
            </a:r>
            <a:endParaRPr lang="zh-CN" altLang="zh-CN" sz="2800" dirty="0"/>
          </a:p>
          <a:p>
            <a:r>
              <a:rPr lang="en-US" altLang="zh-CN" sz="2800" b="1" dirty="0"/>
              <a:t>1</a:t>
            </a:r>
            <a:r>
              <a:rPr lang="zh-CN" altLang="zh-CN" sz="2800" b="1" dirty="0"/>
              <a:t>双方休战</a:t>
            </a:r>
            <a:r>
              <a:rPr lang="en-US" altLang="zh-CN" sz="2800" b="1" dirty="0"/>
              <a:t>10</a:t>
            </a:r>
            <a:r>
              <a:rPr lang="zh-CN" altLang="zh-CN" sz="2800" b="1" dirty="0"/>
              <a:t>年，各自克制，停止一切敌对的动作。</a:t>
            </a:r>
            <a:endParaRPr lang="en-US" altLang="zh-CN" sz="2800" b="1" dirty="0"/>
          </a:p>
          <a:p>
            <a:r>
              <a:rPr lang="en-US" altLang="zh-CN" sz="2800" b="1" dirty="0"/>
              <a:t>2.</a:t>
            </a:r>
            <a:r>
              <a:rPr lang="zh-CN" altLang="zh-CN" sz="2800" b="1" dirty="0"/>
              <a:t>双方继续开放民间亲友，</a:t>
            </a:r>
            <a:r>
              <a:rPr lang="zh-CN" altLang="en-US" sz="2800" b="1" dirty="0"/>
              <a:t>可以有</a:t>
            </a:r>
            <a:r>
              <a:rPr lang="zh-CN" altLang="zh-CN" sz="2800" b="1" dirty="0"/>
              <a:t>商业往来，签约，结盟等事。</a:t>
            </a:r>
            <a:endParaRPr lang="zh-CN" altLang="zh-CN" sz="2800" dirty="0"/>
          </a:p>
          <a:p>
            <a:endParaRPr lang="en-US" altLang="zh-CN" sz="2800" b="1" dirty="0"/>
          </a:p>
          <a:p>
            <a:r>
              <a:rPr lang="en-US" altLang="zh-CN" sz="2800" b="1" dirty="0"/>
              <a:t>3</a:t>
            </a:r>
            <a:r>
              <a:rPr lang="zh-CN" altLang="zh-CN" sz="2800" b="1" dirty="0"/>
              <a:t>，过去麦加没有得到父母同意，就去了麦地那的，需要回去探望家人。往后未经父母同意</a:t>
            </a:r>
            <a:r>
              <a:rPr lang="zh-CN" altLang="en-US" sz="2800" b="1" dirty="0"/>
              <a:t>，</a:t>
            </a:r>
            <a:r>
              <a:rPr lang="zh-CN" altLang="zh-CN" sz="2800" b="1" dirty="0"/>
              <a:t>就迁过来麦地那的，将要被遣返。</a:t>
            </a:r>
            <a:endParaRPr lang="en-US" altLang="zh-CN" sz="2800" b="1" dirty="0"/>
          </a:p>
          <a:p>
            <a:r>
              <a:rPr lang="en-US" altLang="zh-CN" sz="2800" b="1" dirty="0"/>
              <a:t>4.</a:t>
            </a:r>
            <a:r>
              <a:rPr lang="zh-CN" altLang="zh-CN" sz="2800" b="1" dirty="0"/>
              <a:t>从麦地那投奔</a:t>
            </a:r>
            <a:r>
              <a:rPr lang="zh-CN" altLang="en-US" sz="2800" b="1" dirty="0"/>
              <a:t>回</a:t>
            </a:r>
            <a:r>
              <a:rPr lang="zh-CN" altLang="zh-CN" sz="2800" b="1" dirty="0"/>
              <a:t>麦加的，不必受到遣返。</a:t>
            </a:r>
            <a:endParaRPr lang="zh-CN" altLang="zh-CN" sz="2800" dirty="0"/>
          </a:p>
          <a:p>
            <a:r>
              <a:rPr lang="en-US" altLang="zh-CN" sz="2800" b="1" dirty="0"/>
              <a:t>5</a:t>
            </a:r>
            <a:r>
              <a:rPr lang="zh-CN" altLang="zh-CN" sz="2800" b="1" dirty="0"/>
              <a:t>）麦加成年的父母，有权选择信仰伊斯兰。</a:t>
            </a:r>
            <a:endParaRPr lang="zh-CN" altLang="zh-CN" sz="2800" dirty="0"/>
          </a:p>
          <a:p>
            <a:r>
              <a:rPr lang="en-US" altLang="zh-CN" sz="2800" b="1" dirty="0"/>
              <a:t>6</a:t>
            </a:r>
            <a:r>
              <a:rPr lang="zh-CN" altLang="zh-CN" sz="2800" b="1" dirty="0"/>
              <a:t>）穆斯林今年不能过来朝觐，让大家冷静。第二年</a:t>
            </a:r>
            <a:r>
              <a:rPr lang="zh-CN" altLang="en-US" sz="2800" b="1" dirty="0"/>
              <a:t>才</a:t>
            </a:r>
            <a:r>
              <a:rPr lang="zh-CN" altLang="zh-CN" sz="2800" b="1" dirty="0"/>
              <a:t>可以过来朝觐，时间不能超过三天。</a:t>
            </a:r>
            <a:endParaRPr lang="zh-CN" altLang="en-US" dirty="0"/>
          </a:p>
        </p:txBody>
      </p:sp>
    </p:spTree>
    <p:extLst>
      <p:ext uri="{BB962C8B-B14F-4D97-AF65-F5344CB8AC3E}">
        <p14:creationId xmlns:p14="http://schemas.microsoft.com/office/powerpoint/2010/main" val="2250053502"/>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pPr>
              <a:spcAft>
                <a:spcPts val="0"/>
              </a:spcAft>
            </a:pPr>
            <a:r>
              <a:rPr lang="zh-CN" altLang="zh-CN" sz="2800" b="1" dirty="0">
                <a:latin typeface="Times New Roman" panose="02020603050405020304" pitchFamily="18" charset="0"/>
                <a:ea typeface="SimHei" panose="02010609060101010101" pitchFamily="49" charset="-122"/>
                <a:cs typeface="经典标宋简"/>
              </a:rPr>
              <a:t>最后，穆罕默德与麦加人终于在盟约上签字。许多穆斯林非常不高兴，</a:t>
            </a:r>
            <a:r>
              <a:rPr lang="zh-CN" altLang="zh-CN" sz="2800" b="1" dirty="0">
                <a:latin typeface="Times New Roman" panose="02020603050405020304" pitchFamily="18" charset="0"/>
                <a:ea typeface="SimHei" panose="02010609060101010101" pitchFamily="49" charset="-122"/>
              </a:rPr>
              <a:t>（布哈林圣训卷三，</a:t>
            </a:r>
            <a:r>
              <a:rPr lang="en-US" altLang="zh-CN" sz="2800" b="1" dirty="0">
                <a:latin typeface="Times New Roman" panose="02020603050405020304" pitchFamily="18" charset="0"/>
                <a:ea typeface="SimHei" panose="02010609060101010101" pitchFamily="49" charset="-122"/>
              </a:rPr>
              <a:t>547</a:t>
            </a:r>
            <a:r>
              <a:rPr lang="zh-CN" altLang="zh-CN" sz="2800" b="1" dirty="0">
                <a:latin typeface="Times New Roman" panose="02020603050405020304" pitchFamily="18" charset="0"/>
                <a:ea typeface="SimHei" panose="02010609060101010101" pitchFamily="49" charset="-122"/>
              </a:rPr>
              <a:t>页）</a:t>
            </a:r>
            <a:r>
              <a:rPr lang="zh-CN" altLang="zh-CN" sz="2800" b="1" dirty="0">
                <a:latin typeface="Times New Roman" panose="02020603050405020304" pitchFamily="18" charset="0"/>
                <a:ea typeface="SimHei" panose="02010609060101010101" pitchFamily="49" charset="-122"/>
                <a:cs typeface="经典标宋简"/>
              </a:rPr>
              <a:t>认为这盟约不平等，穆斯林吃亏。尤其是第三与第四条的。穆罕默德要求大家要安静顺服，一定要遵守约定。后来发生一件事，有一位麦加人阿都布希尔，偷偷的迁到麦地那，想要信仰伊斯兰，被麦加人知道以后，居于条文三的条例，</a:t>
            </a:r>
            <a:r>
              <a:rPr lang="zh-CN" altLang="en-US" sz="2800" b="1" dirty="0">
                <a:latin typeface="Times New Roman" panose="02020603050405020304" pitchFamily="18" charset="0"/>
                <a:ea typeface="SimHei" panose="02010609060101010101" pitchFamily="49" charset="-122"/>
                <a:cs typeface="经典标宋简"/>
              </a:rPr>
              <a:t>就</a:t>
            </a:r>
            <a:r>
              <a:rPr lang="zh-CN" altLang="zh-CN" sz="2800" b="1" dirty="0">
                <a:latin typeface="Times New Roman" panose="02020603050405020304" pitchFamily="18" charset="0"/>
                <a:ea typeface="SimHei" panose="02010609060101010101" pitchFamily="49" charset="-122"/>
                <a:cs typeface="经典标宋简"/>
              </a:rPr>
              <a:t>派人过来要求把阿都布希尔遣返麦加，穆罕默德只好劝阿都布希尔，因为有</a:t>
            </a:r>
            <a:r>
              <a:rPr lang="zh-CN" altLang="en-US" sz="2800" b="1" dirty="0">
                <a:latin typeface="Times New Roman" panose="02020603050405020304" pitchFamily="18" charset="0"/>
                <a:ea typeface="SimHei" panose="02010609060101010101" pitchFamily="49" charset="-122"/>
                <a:cs typeface="经典标宋简"/>
              </a:rPr>
              <a:t>此</a:t>
            </a:r>
            <a:r>
              <a:rPr lang="zh-CN" altLang="zh-CN" sz="2800" b="1" dirty="0">
                <a:latin typeface="Times New Roman" panose="02020603050405020304" pitchFamily="18" charset="0"/>
                <a:ea typeface="SimHei" panose="02010609060101010101" pitchFamily="49" charset="-122"/>
                <a:cs typeface="经典标宋简"/>
              </a:rPr>
              <a:t>约定，要求布希尔与麦加人回去。半路布希尔逃跑了，躲入一个山地里。后来布希尔约了几个不满麦加人的朋友，一切干起打劫麦加商队勾当。</a:t>
            </a: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endParaRPr lang="en-US" altLang="zh-CN" sz="2800" b="1" dirty="0">
              <a:latin typeface="Times New Roman" panose="02020603050405020304" pitchFamily="18" charset="0"/>
              <a:ea typeface="SimHei" panose="02010609060101010101" pitchFamily="49" charset="-122"/>
              <a:cs typeface="经典标宋简"/>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在麦加受到迫害</a:t>
            </a:r>
            <a:r>
              <a:rPr lang="zh-CN" altLang="en-US" sz="2800" b="1" dirty="0">
                <a:latin typeface="Times New Roman" panose="02020603050405020304" pitchFamily="18" charset="0"/>
                <a:ea typeface="SimHei" panose="02010609060101010101" pitchFamily="49" charset="-122"/>
                <a:cs typeface="经典标宋简"/>
              </a:rPr>
              <a:t>暗中当</a:t>
            </a:r>
            <a:r>
              <a:rPr lang="zh-CN" altLang="zh-CN" sz="2800" b="1" dirty="0">
                <a:latin typeface="Times New Roman" panose="02020603050405020304" pitchFamily="18" charset="0"/>
                <a:ea typeface="SimHei" panose="02010609060101010101" pitchFamily="49" charset="-122"/>
                <a:cs typeface="经典标宋简"/>
              </a:rPr>
              <a:t>穆斯林</a:t>
            </a:r>
            <a:r>
              <a:rPr lang="zh-CN" altLang="en-US" sz="2800" b="1" dirty="0">
                <a:latin typeface="Times New Roman" panose="02020603050405020304" pitchFamily="18" charset="0"/>
                <a:ea typeface="SimHei" panose="02010609060101010101" pitchFamily="49" charset="-122"/>
                <a:cs typeface="经典标宋简"/>
              </a:rPr>
              <a:t>的</a:t>
            </a:r>
            <a:r>
              <a:rPr lang="zh-CN" altLang="zh-CN" sz="2800" b="1" dirty="0">
                <a:latin typeface="Times New Roman" panose="02020603050405020304" pitchFamily="18" charset="0"/>
                <a:ea typeface="SimHei" panose="02010609060101010101" pitchFamily="49" charset="-122"/>
                <a:cs typeface="经典标宋简"/>
              </a:rPr>
              <a:t>，听说阿都布希尔干出这样的事，就暗中过来投靠他，不久人数就高达</a:t>
            </a:r>
            <a:r>
              <a:rPr lang="en-US" altLang="zh-CN" sz="2800" b="1" dirty="0">
                <a:latin typeface="Times New Roman" panose="02020603050405020304" pitchFamily="18" charset="0"/>
                <a:ea typeface="SimHei" panose="02010609060101010101" pitchFamily="49" charset="-122"/>
                <a:cs typeface="经典标宋简"/>
              </a:rPr>
              <a:t>70</a:t>
            </a:r>
            <a:r>
              <a:rPr lang="zh-CN" altLang="zh-CN" sz="2800" b="1" dirty="0">
                <a:latin typeface="Times New Roman" panose="02020603050405020304" pitchFamily="18" charset="0"/>
                <a:ea typeface="SimHei" panose="02010609060101010101" pitchFamily="49" charset="-122"/>
                <a:cs typeface="经典标宋简"/>
              </a:rPr>
              <a:t>几人，自由自在天天干起『无本生意』，收获丰裕。凡路过那地的商队，都被掠夺，商人叫苦连天。麦加人派出好几次官兵剿匪，这班人神出鬼没的，一直都无法将问题解决。只好过来，要求穆罕默德，取消『遣返麦加』的约定。这批穆斯林山贼，则由麦地那人收纳，停止掠夺麦加商队的勾当。</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24156182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6675" y="0"/>
            <a:ext cx="12258675" cy="6124754"/>
          </a:xfrm>
          <a:prstGeom prst="rect">
            <a:avLst/>
          </a:prstGeom>
        </p:spPr>
        <p:txBody>
          <a:bodyPr wrap="square">
            <a:spAutoFit/>
          </a:bodyPr>
          <a:lstStyle/>
          <a:p>
            <a:r>
              <a:rPr lang="zh-CN" altLang="en-US" sz="2800" b="1" kern="0" dirty="0">
                <a:ea typeface="SimHei" panose="02010609060101010101" pitchFamily="49" charset="-122"/>
                <a:cs typeface="经典标宋简"/>
              </a:rPr>
              <a:t>最初</a:t>
            </a:r>
            <a:r>
              <a:rPr lang="zh-CN" altLang="zh-CN" sz="2800" b="1" kern="0" dirty="0">
                <a:ea typeface="SimHei" panose="02010609060101010101" pitchFamily="49" charset="-122"/>
                <a:cs typeface="经典标宋简"/>
              </a:rPr>
              <a:t>与穆罕默德迁移过来的穆斯林，</a:t>
            </a:r>
            <a:r>
              <a:rPr lang="zh-CN" altLang="en-US" sz="2800" b="1" kern="0" dirty="0">
                <a:ea typeface="SimHei" panose="02010609060101010101" pitchFamily="49" charset="-122"/>
                <a:cs typeface="经典标宋简"/>
              </a:rPr>
              <a:t>大概有</a:t>
            </a:r>
            <a:r>
              <a:rPr lang="en-US" altLang="zh-CN" sz="2800" b="1" kern="0" dirty="0">
                <a:ea typeface="SimHei" panose="02010609060101010101" pitchFamily="49" charset="-122"/>
                <a:cs typeface="经典标宋简"/>
              </a:rPr>
              <a:t>100-150</a:t>
            </a:r>
            <a:r>
              <a:rPr lang="zh-CN" altLang="en-US" sz="2800" b="1" kern="0" dirty="0">
                <a:ea typeface="SimHei" panose="02010609060101010101" pitchFamily="49" charset="-122"/>
                <a:cs typeface="经典标宋简"/>
              </a:rPr>
              <a:t>人</a:t>
            </a:r>
            <a:r>
              <a:rPr lang="zh-CN" altLang="zh-CN" sz="2800" b="1" kern="0" dirty="0">
                <a:ea typeface="SimHei" panose="02010609060101010101" pitchFamily="49" charset="-122"/>
                <a:cs typeface="经典标宋简"/>
              </a:rPr>
              <a:t>个个带着一个理想过来。穆罕默德要如何轻养活一批忠心的追随者呢？</a:t>
            </a:r>
            <a:endParaRPr lang="en-MY" altLang="zh-CN" sz="2800" b="1" kern="0" dirty="0">
              <a:ea typeface="SimHei" panose="02010609060101010101" pitchFamily="49" charset="-122"/>
              <a:cs typeface="经典标宋简"/>
            </a:endParaRPr>
          </a:p>
          <a:p>
            <a:endParaRPr lang="en-MY" altLang="zh-CN" sz="2800" b="1" kern="0" dirty="0">
              <a:ea typeface="SimHei" panose="02010609060101010101" pitchFamily="49" charset="-122"/>
              <a:cs typeface="经典标宋简"/>
            </a:endParaRPr>
          </a:p>
          <a:p>
            <a:r>
              <a:rPr lang="zh-CN" altLang="zh-CN" sz="2800" b="1" kern="0" dirty="0">
                <a:ea typeface="SimHei" panose="02010609060101010101" pitchFamily="49" charset="-122"/>
                <a:cs typeface="经典标宋简"/>
              </a:rPr>
              <a:t>当时麦地拿是个商队必须路过的要道；人们往叙利亚及耶路撒冷</a:t>
            </a:r>
            <a:r>
              <a:rPr lang="zh-CN" altLang="en-US" sz="2800" b="1" kern="0" dirty="0">
                <a:ea typeface="SimHei" panose="02010609060101010101" pitchFamily="49" charset="-122"/>
                <a:cs typeface="经典标宋简"/>
              </a:rPr>
              <a:t>，</a:t>
            </a:r>
            <a:r>
              <a:rPr lang="zh-CN" altLang="zh-CN" sz="2800" b="1" kern="0" dirty="0">
                <a:ea typeface="SimHei" panose="02010609060101010101" pitchFamily="49" charset="-122"/>
                <a:cs typeface="经典标宋简"/>
              </a:rPr>
              <a:t>必须经过这里。穆罕默德和他的团伙竟然想出一个奇怪的思维，打发他的人马到路上去向商队作信道邀请。若不识抬举的</a:t>
            </a:r>
            <a:r>
              <a:rPr lang="zh-CN" altLang="en-US" sz="2800" b="1" kern="0" dirty="0">
                <a:ea typeface="SimHei" panose="02010609060101010101" pitchFamily="49" charset="-122"/>
                <a:cs typeface="经典标宋简"/>
              </a:rPr>
              <a:t>，</a:t>
            </a:r>
            <a:r>
              <a:rPr lang="zh-CN" altLang="zh-CN" sz="2800" b="1" kern="0" dirty="0">
                <a:ea typeface="SimHei" panose="02010609060101010101" pitchFamily="49" charset="-122"/>
                <a:cs typeface="经典标宋简"/>
              </a:rPr>
              <a:t>就宣告安拉收回祝福，</a:t>
            </a:r>
            <a:r>
              <a:rPr lang="zh-CN" altLang="en-US" sz="2800" b="1" kern="0" dirty="0">
                <a:ea typeface="SimHei" panose="02010609060101010101" pitchFamily="49" charset="-122"/>
                <a:cs typeface="经典标宋简"/>
              </a:rPr>
              <a:t>要求</a:t>
            </a:r>
            <a:r>
              <a:rPr lang="zh-CN" altLang="zh-CN" sz="2800" b="1" kern="0" dirty="0">
                <a:ea typeface="SimHei" panose="02010609060101010101" pitchFamily="49" charset="-122"/>
                <a:cs typeface="经典标宋简"/>
              </a:rPr>
              <a:t>留下财务走人。若还不听取，就动武杀人。</a:t>
            </a:r>
            <a:endParaRPr lang="en-US" altLang="zh-CN" sz="2800" b="1" kern="0" dirty="0">
              <a:ea typeface="SimHei" panose="02010609060101010101" pitchFamily="49" charset="-122"/>
              <a:cs typeface="经典标宋简"/>
            </a:endParaRPr>
          </a:p>
          <a:p>
            <a:endParaRPr lang="en-US" altLang="zh-CN" sz="2800" b="1" kern="0" dirty="0">
              <a:ea typeface="SimHei" panose="02010609060101010101" pitchFamily="49" charset="-122"/>
              <a:cs typeface="经典标宋简"/>
            </a:endParaRPr>
          </a:p>
          <a:p>
            <a:r>
              <a:rPr lang="zh-CN" altLang="zh-CN" sz="2800" b="1" kern="0" dirty="0">
                <a:ea typeface="SimHei" panose="02010609060101010101" pitchFamily="49" charset="-122"/>
                <a:cs typeface="经典标宋简"/>
              </a:rPr>
              <a:t>由于</a:t>
            </a:r>
            <a:r>
              <a:rPr lang="zh-CN" altLang="en-US" sz="2800" b="1" kern="0" dirty="0">
                <a:ea typeface="SimHei" panose="02010609060101010101" pitchFamily="49" charset="-122"/>
                <a:cs typeface="经典标宋简"/>
              </a:rPr>
              <a:t>商队</a:t>
            </a:r>
            <a:r>
              <a:rPr lang="zh-CN" altLang="zh-CN" sz="2800" b="1" kern="0" dirty="0">
                <a:ea typeface="SimHei" panose="02010609060101010101" pitchFamily="49" charset="-122"/>
                <a:cs typeface="经典标宋简"/>
              </a:rPr>
              <a:t>都带有武器，</a:t>
            </a:r>
            <a:r>
              <a:rPr lang="zh-CN" altLang="en-US" sz="2800" b="1" kern="0" dirty="0">
                <a:ea typeface="SimHei" panose="02010609060101010101" pitchFamily="49" charset="-122"/>
                <a:cs typeface="经典标宋简"/>
              </a:rPr>
              <a:t>穆斯林的策略是</a:t>
            </a:r>
            <a:r>
              <a:rPr lang="zh-CN" altLang="zh-CN" sz="2800" b="1" kern="0" dirty="0">
                <a:ea typeface="SimHei" panose="02010609060101010101" pitchFamily="49" charset="-122"/>
                <a:cs typeface="经典标宋简"/>
              </a:rPr>
              <a:t>先窥探商队的人马，在我多，敌少的情况下，</a:t>
            </a:r>
            <a:r>
              <a:rPr lang="zh-CN" altLang="en-US" sz="2800" b="1" kern="0" dirty="0">
                <a:ea typeface="SimHei" panose="02010609060101010101" pitchFamily="49" charset="-122"/>
                <a:cs typeface="经典标宋简"/>
              </a:rPr>
              <a:t>才</a:t>
            </a:r>
            <a:r>
              <a:rPr lang="zh-CN" altLang="zh-CN" sz="2800" b="1" kern="0" dirty="0">
                <a:ea typeface="SimHei" panose="02010609060101010101" pitchFamily="49" charset="-122"/>
                <a:cs typeface="经典标宋简"/>
              </a:rPr>
              <a:t>会冲出来拦截商队。 穆斯林以人马绝对优势的情况下拦截商队，替安拉收回财产的创举都会生效。</a:t>
            </a:r>
            <a:endParaRPr lang="en-MY" altLang="zh-CN" sz="2800" b="1" kern="0" dirty="0">
              <a:ea typeface="SimHei" panose="02010609060101010101" pitchFamily="49" charset="-122"/>
              <a:cs typeface="经典标宋简"/>
            </a:endParaRPr>
          </a:p>
          <a:p>
            <a:endParaRPr lang="en-MY" altLang="zh-CN" sz="2800" b="1" kern="0" dirty="0">
              <a:ea typeface="SimHei" panose="02010609060101010101" pitchFamily="49" charset="-122"/>
              <a:cs typeface="经典标宋简"/>
            </a:endParaRPr>
          </a:p>
          <a:p>
            <a:r>
              <a:rPr lang="zh-CN" altLang="zh-CN" sz="2800" b="1" kern="0" dirty="0">
                <a:ea typeface="SimHei" panose="02010609060101010101" pitchFamily="49" charset="-122"/>
                <a:cs typeface="经典标宋简"/>
              </a:rPr>
              <a:t>迁都</a:t>
            </a:r>
            <a:r>
              <a:rPr lang="en-US" altLang="zh-CN" sz="2800" b="1" kern="0" dirty="0">
                <a:ea typeface="SimHei" panose="02010609060101010101" pitchFamily="49" charset="-122"/>
                <a:cs typeface="经典标宋简"/>
              </a:rPr>
              <a:t>2</a:t>
            </a:r>
            <a:r>
              <a:rPr lang="zh-CN" altLang="zh-CN" sz="2800" b="1" kern="0" dirty="0">
                <a:ea typeface="SimHei" panose="02010609060101010101" pitchFamily="49" charset="-122"/>
                <a:cs typeface="经典标宋简"/>
              </a:rPr>
              <a:t>年里，大约有十四次打劫成功，几次的失败。成功时，穆氏会先拿战利品</a:t>
            </a:r>
            <a:r>
              <a:rPr lang="en-US" altLang="zh-CN" sz="2800" b="1" kern="0" dirty="0">
                <a:ea typeface="SimHei" panose="02010609060101010101" pitchFamily="49" charset="-122"/>
                <a:cs typeface="经典标宋简"/>
              </a:rPr>
              <a:t>20%</a:t>
            </a:r>
            <a:r>
              <a:rPr lang="zh-CN" altLang="zh-CN" sz="2800" b="1" kern="0" dirty="0">
                <a:ea typeface="SimHei" panose="02010609060101010101" pitchFamily="49" charset="-122"/>
                <a:cs typeface="经典标宋简"/>
              </a:rPr>
              <a:t>，剩下的</a:t>
            </a:r>
            <a:r>
              <a:rPr lang="en-US" altLang="zh-CN" sz="2800" b="1" kern="0" dirty="0">
                <a:ea typeface="SimHei" panose="02010609060101010101" pitchFamily="49" charset="-122"/>
                <a:cs typeface="经典标宋简"/>
              </a:rPr>
              <a:t>80%</a:t>
            </a:r>
            <a:r>
              <a:rPr lang="zh-CN" altLang="zh-CN" sz="2800" b="1" kern="0" dirty="0">
                <a:ea typeface="SimHei" panose="02010609060101010101" pitchFamily="49" charset="-122"/>
                <a:cs typeface="经典标宋简"/>
              </a:rPr>
              <a:t>由出队的穆斯林瓜分</a:t>
            </a:r>
            <a:endParaRPr lang="zh-CN" altLang="en-US" sz="2800" dirty="0"/>
          </a:p>
        </p:txBody>
      </p:sp>
    </p:spTree>
    <p:extLst>
      <p:ext uri="{BB962C8B-B14F-4D97-AF65-F5344CB8AC3E}">
        <p14:creationId xmlns:p14="http://schemas.microsoft.com/office/powerpoint/2010/main" val="1538952807"/>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124754"/>
          </a:xfrm>
          <a:prstGeom prst="rect">
            <a:avLst/>
          </a:prstGeom>
        </p:spPr>
        <p:txBody>
          <a:bodyPr wrap="square">
            <a:spAutoFit/>
          </a:bodyPr>
          <a:lstStyle/>
          <a:p>
            <a:pPr>
              <a:spcAft>
                <a:spcPts val="0"/>
              </a:spcAft>
            </a:pPr>
            <a:r>
              <a:rPr lang="zh-CN" altLang="zh-CN" sz="2800" b="1" dirty="0">
                <a:solidFill>
                  <a:srgbClr val="000099"/>
                </a:solidFill>
                <a:latin typeface="Times New Roman" panose="02020603050405020304" pitchFamily="18" charset="0"/>
                <a:ea typeface="SimHei" panose="02010609060101010101" pitchFamily="49" charset="-122"/>
                <a:cs typeface="经典标宋简"/>
              </a:rPr>
              <a:t>士别三日，刮目相看</a:t>
            </a:r>
            <a:endParaRPr lang="zh-CN" altLang="zh-CN" sz="2800" dirty="0">
              <a:latin typeface="Times New Roman" panose="02020603050405020304" pitchFamily="18" charset="0"/>
              <a:ea typeface="SimSun" panose="02010600030101010101" pitchFamily="2" charset="-122"/>
            </a:endParaRPr>
          </a:p>
          <a:p>
            <a:pPr>
              <a:spcAft>
                <a:spcPts val="0"/>
              </a:spcAft>
            </a:pPr>
            <a:r>
              <a:rPr lang="zh-CN" altLang="zh-CN" sz="2800" b="1" dirty="0">
                <a:latin typeface="Times New Roman" panose="02020603050405020304" pitchFamily="18" charset="0"/>
                <a:ea typeface="SimHei" panose="02010609060101010101" pitchFamily="49" charset="-122"/>
                <a:cs typeface="经典标宋简"/>
              </a:rPr>
              <a:t>穆罕默德在麦地那时期，私底下常常派人窥探周围的游牧民族，乡镇。若发觉他们的人数少过穆斯林，就会发出邀请，来信伊斯兰，愿意者就被传递伊斯兰，免去被掳掠的危机，其领袖成为哈里发，与穆罕默德立约，成为穆民群体，接受穆民的团伙保护与义务。如果拒绝，穆罕默德就会派穆斯林的军队，前来掠夺，杀害，剿灭，回收财富。穆罕默德采用此法，带来了两种结果：</a:t>
            </a:r>
            <a:r>
              <a:rPr lang="en-US" altLang="zh-CN" sz="2800" b="1" dirty="0">
                <a:latin typeface="Times New Roman" panose="02020603050405020304" pitchFamily="18" charset="0"/>
                <a:ea typeface="SimHei" panose="02010609060101010101" pitchFamily="49" charset="-122"/>
                <a:cs typeface="经典标宋简"/>
              </a:rPr>
              <a:t>1</a:t>
            </a:r>
            <a:r>
              <a:rPr lang="zh-CN" altLang="zh-CN" sz="2800" b="1" dirty="0">
                <a:latin typeface="Times New Roman" panose="02020603050405020304" pitchFamily="18" charset="0"/>
                <a:ea typeface="SimHei" panose="02010609060101010101" pitchFamily="49" charset="-122"/>
                <a:cs typeface="经典标宋简"/>
              </a:rPr>
              <a:t>）信仰伊斯兰的人马继续增加；</a:t>
            </a:r>
            <a:r>
              <a:rPr lang="en-US" altLang="zh-CN" sz="2800" b="1" dirty="0">
                <a:latin typeface="Times New Roman" panose="02020603050405020304" pitchFamily="18" charset="0"/>
                <a:ea typeface="SimHei" panose="02010609060101010101" pitchFamily="49" charset="-122"/>
                <a:cs typeface="经典标宋简"/>
              </a:rPr>
              <a:t>2</a:t>
            </a:r>
            <a:r>
              <a:rPr lang="zh-CN" altLang="zh-CN" sz="2800" b="1" dirty="0">
                <a:latin typeface="Times New Roman" panose="02020603050405020304" pitchFamily="18" charset="0"/>
                <a:ea typeface="SimHei" panose="02010609060101010101" pitchFamily="49" charset="-122"/>
                <a:cs typeface="经典标宋简"/>
              </a:rPr>
              <a:t>）穆斯林的钱财继续增加。穆斯林铁了心肠的手段，惊吓了许多弱小的民族，私下纷纷加入伊斯兰，穆斯林的实力，天天都在膨胀</a:t>
            </a:r>
            <a:r>
              <a:rPr lang="en-US" altLang="zh-CN" sz="2800" b="1" dirty="0">
                <a:latin typeface="Times New Roman" panose="02020603050405020304" pitchFamily="18" charset="0"/>
                <a:ea typeface="SimHei" panose="02010609060101010101" pitchFamily="49" charset="-122"/>
                <a:cs typeface="经典标宋简"/>
              </a:rPr>
              <a:t>..</a:t>
            </a:r>
            <a:r>
              <a:rPr lang="zh-CN" altLang="zh-CN" sz="2800" b="1" dirty="0">
                <a:latin typeface="Times New Roman" panose="02020603050405020304" pitchFamily="18" charset="0"/>
                <a:ea typeface="SimHei" panose="02010609060101010101" pitchFamily="49" charset="-122"/>
                <a:cs typeface="经典标宋简"/>
              </a:rPr>
              <a:t>。</a:t>
            </a:r>
            <a:endParaRPr lang="en-US" altLang="zh-CN" sz="2800" b="1" dirty="0">
              <a:latin typeface="Times New Roman" panose="02020603050405020304" pitchFamily="18" charset="0"/>
              <a:ea typeface="SimHei" panose="02010609060101010101" pitchFamily="49" charset="-122"/>
              <a:cs typeface="经典标宋简"/>
            </a:endParaRPr>
          </a:p>
          <a:p>
            <a:endParaRPr lang="en-US" altLang="zh-CN" sz="2800" b="1" dirty="0">
              <a:solidFill>
                <a:srgbClr val="0000FF"/>
              </a:solidFill>
            </a:endParaRPr>
          </a:p>
          <a:p>
            <a:r>
              <a:rPr lang="zh-CN" altLang="zh-CN" sz="2800" b="1" dirty="0">
                <a:solidFill>
                  <a:srgbClr val="0000FF"/>
                </a:solidFill>
              </a:rPr>
              <a:t>迁都第</a:t>
            </a:r>
            <a:r>
              <a:rPr lang="en-US" altLang="zh-CN" sz="2800" b="1" dirty="0">
                <a:solidFill>
                  <a:srgbClr val="0000FF"/>
                </a:solidFill>
              </a:rPr>
              <a:t>7</a:t>
            </a:r>
            <a:r>
              <a:rPr lang="zh-CN" altLang="zh-CN" sz="2800" b="1" dirty="0">
                <a:solidFill>
                  <a:srgbClr val="0000FF"/>
                </a:solidFill>
              </a:rPr>
              <a:t>年，海巴尔之战</a:t>
            </a:r>
            <a:r>
              <a:rPr lang="en-US" altLang="zh-CN" sz="2800" b="1" dirty="0" err="1">
                <a:solidFill>
                  <a:srgbClr val="0000FF"/>
                </a:solidFill>
              </a:rPr>
              <a:t>Khaibar</a:t>
            </a:r>
            <a:endParaRPr lang="zh-CN" altLang="zh-CN" sz="2800" dirty="0">
              <a:solidFill>
                <a:srgbClr val="0000FF"/>
              </a:solidFill>
            </a:endParaRPr>
          </a:p>
          <a:p>
            <a:r>
              <a:rPr lang="zh-CN" altLang="zh-CN" sz="2800" b="1" dirty="0"/>
              <a:t>开伯尔山口之战</a:t>
            </a:r>
            <a:r>
              <a:rPr lang="en-US" altLang="zh-CN" sz="2800" b="1" dirty="0" err="1"/>
              <a:t>Khaibar</a:t>
            </a:r>
            <a:r>
              <a:rPr lang="zh-CN" altLang="zh-CN" sz="2800" b="1" dirty="0"/>
              <a:t>；这是一场进攻犹太的联军的战事。发生於回历六年</a:t>
            </a:r>
            <a:r>
              <a:rPr lang="en-US" altLang="zh-CN" sz="2800" b="1" dirty="0"/>
              <a:t>in  628 A.D. (6/7 A.H.).</a:t>
            </a:r>
            <a:r>
              <a:rPr lang="it-IT" altLang="zh-CN" sz="2800" b="1" i="1" dirty="0"/>
              <a:t>Bukhari</a:t>
            </a:r>
            <a:r>
              <a:rPr lang="it-IT" altLang="zh-CN" sz="2800" b="1" dirty="0"/>
              <a:t> vol.1 no.208 (p.138) vol.1 no.214 (p.140) </a:t>
            </a:r>
            <a:r>
              <a:rPr lang="it-IT" altLang="zh-CN" sz="2800" b="1" i="1" dirty="0"/>
              <a:t>Sahih Muslim</a:t>
            </a:r>
            <a:r>
              <a:rPr lang="it-IT" altLang="zh-CN" sz="2800" b="1" dirty="0"/>
              <a:t> 1:209 (p.65) </a:t>
            </a:r>
            <a:r>
              <a:rPr lang="en-US" altLang="zh-CN" sz="2800" b="1" i="1" dirty="0" err="1"/>
              <a:t>Sahih</a:t>
            </a:r>
            <a:r>
              <a:rPr lang="en-US" altLang="zh-CN" sz="2800" b="1" i="1" dirty="0"/>
              <a:t> Muslim</a:t>
            </a:r>
            <a:r>
              <a:rPr lang="en-US" altLang="zh-CN" sz="2800" b="1" dirty="0"/>
              <a:t> 3:4437,4438,4439 (p.992-993)  </a:t>
            </a:r>
            <a:r>
              <a:rPr lang="zh-CN" altLang="zh-CN" sz="2800" b="1" dirty="0"/>
              <a:t>。</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1433375676"/>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2863" y="0"/>
            <a:ext cx="12277725" cy="6986528"/>
          </a:xfrm>
          <a:prstGeom prst="rect">
            <a:avLst/>
          </a:prstGeom>
        </p:spPr>
        <p:txBody>
          <a:bodyPr wrap="square">
            <a:spAutoFit/>
          </a:bodyPr>
          <a:lstStyle/>
          <a:p>
            <a:r>
              <a:rPr lang="zh-CN" altLang="zh-CN" sz="2800" b="1" dirty="0"/>
              <a:t>当穆罕默德听说，被赶出去的，逃出去的犹太人，集中在麦地那以北，大概</a:t>
            </a:r>
            <a:r>
              <a:rPr lang="en-US" altLang="zh-CN" sz="2800" b="1" dirty="0"/>
              <a:t>3-4</a:t>
            </a:r>
            <a:r>
              <a:rPr lang="zh-CN" altLang="zh-CN" sz="2800" b="1" dirty="0"/>
              <a:t>天路程的海巴尔这个地方。穆罕默德觉得必须在犹太人还没站稳，就立刻瓦解他们。穆罕默德亲自带领他的全军，进行攻击 。</a:t>
            </a:r>
            <a:r>
              <a:rPr lang="zh-CN" altLang="zh-CN" sz="2400" b="1" dirty="0">
                <a:solidFill>
                  <a:srgbClr val="C00000"/>
                </a:solidFill>
              </a:rPr>
              <a:t>参</a:t>
            </a:r>
            <a:r>
              <a:rPr lang="en-US" altLang="zh-CN" sz="2400" b="1" i="1" dirty="0">
                <a:solidFill>
                  <a:srgbClr val="C00000"/>
                </a:solidFill>
              </a:rPr>
              <a:t>Bukhari</a:t>
            </a:r>
            <a:r>
              <a:rPr lang="en-US" altLang="zh-CN" sz="2400" b="1" dirty="0">
                <a:solidFill>
                  <a:srgbClr val="C00000"/>
                </a:solidFill>
              </a:rPr>
              <a:t> vol.5 book 59 no.515 p.364; vol.5 book 59 no.262 p.241.</a:t>
            </a:r>
            <a:r>
              <a:rPr lang="it-IT" altLang="zh-CN" sz="2400" b="1" i="1" dirty="0">
                <a:solidFill>
                  <a:srgbClr val="C00000"/>
                </a:solidFill>
              </a:rPr>
              <a:t>al-Tabari</a:t>
            </a:r>
            <a:r>
              <a:rPr lang="it-IT" altLang="zh-CN" sz="2400" b="1" dirty="0">
                <a:solidFill>
                  <a:srgbClr val="C00000"/>
                </a:solidFill>
              </a:rPr>
              <a:t> vol.5 p.165, vol.8 p.27-28. </a:t>
            </a:r>
            <a:r>
              <a:rPr lang="zh-CN" altLang="zh-CN" sz="2400" b="1" dirty="0">
                <a:solidFill>
                  <a:srgbClr val="C00000"/>
                </a:solidFill>
              </a:rPr>
              <a:t>穆斯林军对海吧尔的犹太人围攻了</a:t>
            </a:r>
            <a:r>
              <a:rPr lang="en-US" altLang="zh-CN" sz="2400" b="1" dirty="0">
                <a:solidFill>
                  <a:srgbClr val="C00000"/>
                </a:solidFill>
              </a:rPr>
              <a:t>25</a:t>
            </a:r>
            <a:r>
              <a:rPr lang="zh-CN" altLang="zh-CN" sz="2400" b="1" dirty="0">
                <a:solidFill>
                  <a:srgbClr val="C00000"/>
                </a:solidFill>
              </a:rPr>
              <a:t>天。</a:t>
            </a:r>
            <a:r>
              <a:rPr lang="en-US" altLang="zh-CN" sz="2400" b="1" i="1" dirty="0">
                <a:solidFill>
                  <a:srgbClr val="C00000"/>
                </a:solidFill>
              </a:rPr>
              <a:t>al-</a:t>
            </a:r>
            <a:r>
              <a:rPr lang="en-US" altLang="zh-CN" sz="2400" b="1" i="1" dirty="0" err="1">
                <a:solidFill>
                  <a:srgbClr val="C00000"/>
                </a:solidFill>
              </a:rPr>
              <a:t>Tabari</a:t>
            </a:r>
            <a:r>
              <a:rPr lang="en-US" altLang="zh-CN" sz="2400" b="1" dirty="0">
                <a:solidFill>
                  <a:srgbClr val="C00000"/>
                </a:solidFill>
              </a:rPr>
              <a:t> vol.8 p.30.</a:t>
            </a:r>
            <a:endParaRPr lang="zh-CN" altLang="zh-CN" sz="2400" dirty="0">
              <a:solidFill>
                <a:srgbClr val="C00000"/>
              </a:solidFill>
            </a:endParaRPr>
          </a:p>
          <a:p>
            <a:r>
              <a:rPr lang="en-US" altLang="zh-CN" sz="2800" dirty="0"/>
              <a:t> </a:t>
            </a:r>
            <a:endParaRPr lang="zh-CN" altLang="zh-CN" sz="2800" dirty="0"/>
          </a:p>
          <a:p>
            <a:r>
              <a:rPr lang="zh-CN" altLang="zh-CN" sz="2800" b="1" dirty="0">
                <a:solidFill>
                  <a:srgbClr val="0000FF"/>
                </a:solidFill>
              </a:rPr>
              <a:t>海巴尔</a:t>
            </a:r>
            <a:r>
              <a:rPr lang="en-US" altLang="zh-CN" sz="2800" b="1" dirty="0">
                <a:solidFill>
                  <a:srgbClr val="0000FF"/>
                </a:solidFill>
              </a:rPr>
              <a:t>(</a:t>
            </a:r>
            <a:r>
              <a:rPr lang="en-US" altLang="zh-CN" sz="2800" b="1" dirty="0" err="1">
                <a:solidFill>
                  <a:srgbClr val="0000FF"/>
                </a:solidFill>
              </a:rPr>
              <a:t>Khay</a:t>
            </a:r>
            <a:r>
              <a:rPr lang="en-US" altLang="zh-CN" sz="2800" b="1" dirty="0">
                <a:solidFill>
                  <a:srgbClr val="0000FF"/>
                </a:solidFill>
              </a:rPr>
              <a:t>-bar)</a:t>
            </a:r>
            <a:r>
              <a:rPr lang="zh-CN" altLang="zh-CN" sz="2800" b="1" dirty="0">
                <a:solidFill>
                  <a:srgbClr val="0000FF"/>
                </a:solidFill>
              </a:rPr>
              <a:t>战，对异教徒启动丁税</a:t>
            </a:r>
            <a:r>
              <a:rPr lang="en-US" altLang="zh-CN" sz="2800" b="1" dirty="0">
                <a:solidFill>
                  <a:srgbClr val="0000FF"/>
                </a:solidFill>
              </a:rPr>
              <a:t> </a:t>
            </a:r>
            <a:r>
              <a:rPr lang="en-US" altLang="zh-CN" sz="2800" b="1" dirty="0" err="1">
                <a:solidFill>
                  <a:srgbClr val="0000FF"/>
                </a:solidFill>
              </a:rPr>
              <a:t>jizyah</a:t>
            </a:r>
            <a:r>
              <a:rPr lang="en-US" altLang="zh-CN" sz="2800" b="1" dirty="0">
                <a:solidFill>
                  <a:srgbClr val="0000FF"/>
                </a:solidFill>
              </a:rPr>
              <a:t> </a:t>
            </a:r>
            <a:r>
              <a:rPr lang="zh-CN" altLang="zh-CN" sz="2800" b="1" dirty="0">
                <a:solidFill>
                  <a:srgbClr val="0000FF"/>
                </a:solidFill>
              </a:rPr>
              <a:t>的缴交：</a:t>
            </a:r>
            <a:endParaRPr lang="zh-CN" altLang="zh-CN" sz="2800" dirty="0">
              <a:solidFill>
                <a:srgbClr val="0000FF"/>
              </a:solidFill>
            </a:endParaRPr>
          </a:p>
          <a:p>
            <a:r>
              <a:rPr lang="en-US" altLang="zh-CN" sz="2800" b="1" dirty="0"/>
              <a:t>628</a:t>
            </a:r>
            <a:r>
              <a:rPr lang="zh-CN" altLang="zh-CN" sz="2800" b="1" dirty="0"/>
              <a:t>年被赶出麦地拿的三个犹太遗民，</a:t>
            </a:r>
            <a:r>
              <a:rPr lang="zh-CN" altLang="en-US" sz="2800" b="1" dirty="0"/>
              <a:t>以及其它的犹太人</a:t>
            </a:r>
            <a:r>
              <a:rPr lang="zh-CN" altLang="zh-CN" sz="2800" b="1" dirty="0"/>
              <a:t>集聚海巴尔，预备要报复。穆罕默德召集所有伊斯兰军，主动前去围攻，断其水源。几乎将他们完全摧毁。穆罕默德看见，又有许多的战俘，</a:t>
            </a:r>
            <a:r>
              <a:rPr lang="zh-CN" altLang="en-US" sz="2800" b="1" dirty="0"/>
              <a:t>过去</a:t>
            </a:r>
            <a:r>
              <a:rPr lang="zh-CN" altLang="zh-CN" sz="2800" b="1" dirty="0"/>
              <a:t>他分得的战俘奴才已经太多了，单单照顾穆罕默德家的奴才已经超过</a:t>
            </a:r>
            <a:r>
              <a:rPr lang="en-US" altLang="zh-CN" sz="2800" b="1" dirty="0"/>
              <a:t>200</a:t>
            </a:r>
            <a:r>
              <a:rPr lang="zh-CN" altLang="zh-CN" sz="2800" b="1" dirty="0"/>
              <a:t>多</a:t>
            </a:r>
            <a:r>
              <a:rPr lang="zh-CN" altLang="en-US" sz="2800" b="1" dirty="0"/>
              <a:t>奴隶</a:t>
            </a:r>
            <a:r>
              <a:rPr lang="zh-CN" altLang="zh-CN" sz="2800" b="1" dirty="0"/>
              <a:t>。他曾私下贩卖过一些他所分得的战犯。现在又有许多活命的犹太人留下。他要如何解决战俘人满为患的局面？他突然有个新的仁慈想法，他宣布存活的犹太人，可以继续存活，但要留在海巴尔，为伊斯兰人种农地，</a:t>
            </a:r>
            <a:r>
              <a:rPr lang="zh-CN" altLang="en-US" sz="2800" b="1" dirty="0"/>
              <a:t>土地房屋是穆斯林的，只是租借给打败的犹太人。</a:t>
            </a:r>
            <a:r>
              <a:rPr lang="zh-CN" altLang="zh-CN" sz="2800" b="1" dirty="0"/>
              <a:t>隔年一半收成归给穆民群体作人头税</a:t>
            </a:r>
            <a:r>
              <a:rPr lang="zh-CN" altLang="en-US" sz="2800" b="1" dirty="0"/>
              <a:t>，</a:t>
            </a:r>
            <a:r>
              <a:rPr lang="zh-CN" altLang="zh-CN" sz="2800" b="1" dirty="0"/>
              <a:t>在要求下减为</a:t>
            </a:r>
            <a:r>
              <a:rPr lang="en-US" altLang="zh-CN" sz="2800" b="1" dirty="0"/>
              <a:t>30</a:t>
            </a:r>
            <a:r>
              <a:rPr lang="zh-CN" altLang="zh-CN" sz="2800" b="1" dirty="0"/>
              <a:t>。还定下其他的法律不能骑马，要让路给穆斯林，不能批评伊斯兰，不能让穆斯林感受不好</a:t>
            </a:r>
            <a:r>
              <a:rPr lang="en-US" altLang="zh-CN" sz="2800" b="1" dirty="0"/>
              <a:t>…</a:t>
            </a:r>
            <a:endParaRPr lang="zh-CN" altLang="zh-CN" dirty="0"/>
          </a:p>
        </p:txBody>
      </p:sp>
    </p:spTree>
    <p:extLst>
      <p:ext uri="{BB962C8B-B14F-4D97-AF65-F5344CB8AC3E}">
        <p14:creationId xmlns:p14="http://schemas.microsoft.com/office/powerpoint/2010/main" val="2829284909"/>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986528"/>
          </a:xfrm>
          <a:prstGeom prst="rect">
            <a:avLst/>
          </a:prstGeom>
        </p:spPr>
        <p:txBody>
          <a:bodyPr wrap="square">
            <a:spAutoFit/>
          </a:bodyPr>
          <a:lstStyle/>
          <a:p>
            <a:r>
              <a:rPr lang="zh-CN" altLang="zh-CN" sz="2800" b="1" dirty="0"/>
              <a:t>这一个措施开启了：非穆斯林可以以二等公民身份，活在穆斯林的土地上，直到末日尔撒麦西哈（耶稣基督）回来，才由他废除这人头税。海巴尔战役，可以说瓦解了犹太人的反抗势力。在这个战役之中，穆罕默德取得另一个美丽的妻子莎非亚，她乃是犹太人基纳纳</a:t>
            </a:r>
            <a:r>
              <a:rPr lang="en-US" altLang="zh-CN" sz="2800" b="1" dirty="0" err="1"/>
              <a:t>kinanah</a:t>
            </a:r>
            <a:r>
              <a:rPr lang="zh-CN" altLang="zh-CN" sz="2800" b="1" dirty="0"/>
              <a:t>新婚的妻子。这人是穆罕默德攻打海白尔时的一个犹太贵族俘虏，穆罕默德问他们家族财宝所藏位置，他就把所有家财都给穆罕默德了。穆斯林觉得应该不止这些，进行逼供，先知命人把基纳纳的妻子带上来，一面命祖拜尔（</a:t>
            </a:r>
            <a:r>
              <a:rPr lang="en-US" altLang="zh-CN" sz="2800" b="1" dirty="0"/>
              <a:t>Al-</a:t>
            </a:r>
            <a:r>
              <a:rPr lang="en-US" altLang="zh-CN" sz="2800" b="1" dirty="0" err="1"/>
              <a:t>Zubeir</a:t>
            </a:r>
            <a:r>
              <a:rPr lang="en-US" altLang="zh-CN" sz="2800" b="1" dirty="0"/>
              <a:t> bin Al-</a:t>
            </a:r>
            <a:r>
              <a:rPr lang="en-US" altLang="zh-CN" sz="2800" b="1" dirty="0" err="1"/>
              <a:t>Awam</a:t>
            </a:r>
            <a:r>
              <a:rPr lang="zh-CN" altLang="zh-CN" sz="2800" b="1" dirty="0"/>
              <a:t>）把基纳纳绑起来，脱光他的衣服，用烧红的铁烙他的很多敏感部位；用刀割他身上的肉。</a:t>
            </a:r>
            <a:endParaRPr lang="en-US" altLang="zh-CN" sz="2800" b="1" dirty="0"/>
          </a:p>
          <a:p>
            <a:endParaRPr lang="en-US" altLang="zh-CN" sz="2800" b="1" dirty="0"/>
          </a:p>
          <a:p>
            <a:r>
              <a:rPr lang="zh-CN" altLang="zh-CN" sz="2800" b="1" dirty="0"/>
              <a:t>穆罕默德坐着看，也让基纳纳的妻沙非亚一起观看，丈夫被折磨的情况。后来穆罕默德命人把他公开砍首，由于沙菲亚是个非常漂亮，又是刚结婚的少妇，穆罕默德娶了她为妻子。由于此女坚持不信仰伊斯兰，被视为穆罕默德的婢女而不是妻子。穆罕默德在这次的战役中，被一犹太妇女在烤羊肉中下毒，穆罕默德中毒，但没有立刻死亡。</a:t>
            </a:r>
            <a:r>
              <a:rPr lang="zh-CN" altLang="en-US" sz="2800" b="1" dirty="0"/>
              <a:t>打完圣战后</a:t>
            </a:r>
            <a:r>
              <a:rPr lang="zh-CN" altLang="zh-CN" sz="2800" b="1" dirty="0"/>
              <a:t>，</a:t>
            </a:r>
            <a:r>
              <a:rPr lang="zh-CN" altLang="en-US" sz="2800" b="1" dirty="0"/>
              <a:t>年底</a:t>
            </a:r>
            <a:r>
              <a:rPr lang="zh-CN" altLang="zh-CN" sz="2800" b="1" dirty="0"/>
              <a:t>穆罕默德带二千人马去麦加朝觐，麦加人守约，让他们有三天的时间去朝觐。</a:t>
            </a:r>
            <a:endParaRPr lang="zh-CN" altLang="zh-CN" dirty="0"/>
          </a:p>
        </p:txBody>
      </p:sp>
    </p:spTree>
    <p:extLst>
      <p:ext uri="{BB962C8B-B14F-4D97-AF65-F5344CB8AC3E}">
        <p14:creationId xmlns:p14="http://schemas.microsoft.com/office/powerpoint/2010/main" val="916325084"/>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5" name="Rectangle 3">
            <a:extLst>
              <a:ext uri="{FF2B5EF4-FFF2-40B4-BE49-F238E27FC236}">
                <a16:creationId xmlns:a16="http://schemas.microsoft.com/office/drawing/2014/main" id="{C01E5633-4798-1C1C-2FFF-6635629E3FBF}"/>
              </a:ext>
            </a:extLst>
          </p:cNvPr>
          <p:cNvSpPr>
            <a:spLocks noGrp="1" noChangeArrowheads="1"/>
          </p:cNvSpPr>
          <p:nvPr>
            <p:ph idx="1"/>
          </p:nvPr>
        </p:nvSpPr>
        <p:spPr>
          <a:xfrm>
            <a:off x="0" y="0"/>
            <a:ext cx="12039600" cy="6858000"/>
          </a:xfrm>
        </p:spPr>
        <p:txBody>
          <a:bodyPr rtlCol="0">
            <a:normAutofit fontScale="92500" lnSpcReduction="20000"/>
          </a:bodyPr>
          <a:lstStyle/>
          <a:p>
            <a:pPr marL="0" indent="0" eaLnBrk="1" fontAlgn="auto" hangingPunct="1">
              <a:lnSpc>
                <a:spcPct val="120000"/>
              </a:lnSpc>
              <a:spcAft>
                <a:spcPts val="0"/>
              </a:spcAft>
              <a:buFont typeface="Arial" panose="020B0604020202020204" pitchFamily="34" charset="0"/>
              <a:buNone/>
              <a:defRPr/>
            </a:pPr>
            <a:r>
              <a:rPr lang="zh-CN" altLang="en-US" sz="3000" b="1" dirty="0">
                <a:solidFill>
                  <a:srgbClr val="FF0000"/>
                </a:solidFill>
                <a:latin typeface="Microsoft JhengHei" panose="020B0604030504040204" pitchFamily="34" charset="-120"/>
                <a:ea typeface="Microsoft JhengHei" panose="020B0604030504040204" pitchFamily="34" charset="-120"/>
              </a:rPr>
              <a:t>对朱海拿族</a:t>
            </a:r>
            <a:r>
              <a:rPr lang="en-US" altLang="en-US" sz="3000" b="1" dirty="0" err="1">
                <a:solidFill>
                  <a:srgbClr val="FF0000"/>
                </a:solidFill>
                <a:latin typeface="Microsoft JhengHei" panose="020B0604030504040204" pitchFamily="34" charset="-120"/>
                <a:ea typeface="Microsoft JhengHei" panose="020B0604030504040204" pitchFamily="34" charset="-120"/>
              </a:rPr>
              <a:t>Juhaina</a:t>
            </a:r>
            <a:r>
              <a:rPr lang="zh-CN" altLang="en-US" sz="3000" b="1" dirty="0">
                <a:solidFill>
                  <a:srgbClr val="FF0000"/>
                </a:solidFill>
                <a:latin typeface="Microsoft JhengHei" panose="020B0604030504040204" pitchFamily="34" charset="-120"/>
                <a:ea typeface="Microsoft JhengHei" panose="020B0604030504040204" pitchFamily="34" charset="-120"/>
              </a:rPr>
              <a:t>发动攻击</a:t>
            </a:r>
            <a:endParaRPr lang="en-MY" altLang="zh-CN" sz="3000" b="1" dirty="0">
              <a:solidFill>
                <a:srgbClr val="FF0000"/>
              </a:solidFill>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zh-CN" altLang="en-US" sz="3000" b="1" dirty="0">
                <a:latin typeface="Microsoft JhengHei" panose="020B0604030504040204" pitchFamily="34" charset="-120"/>
                <a:ea typeface="Microsoft JhengHei" panose="020B0604030504040204" pitchFamily="34" charset="-120"/>
              </a:rPr>
              <a:t>大约发生在伊斯兰历</a:t>
            </a:r>
            <a:r>
              <a:rPr lang="en-US" altLang="zh-CN" sz="3000" b="1" dirty="0">
                <a:latin typeface="Microsoft JhengHei" panose="020B0604030504040204" pitchFamily="34" charset="-120"/>
                <a:ea typeface="Microsoft JhengHei" panose="020B0604030504040204" pitchFamily="34" charset="-120"/>
              </a:rPr>
              <a:t>6</a:t>
            </a:r>
            <a:r>
              <a:rPr lang="zh-CN" altLang="en-US" sz="3000" b="1" dirty="0">
                <a:latin typeface="Microsoft JhengHei" panose="020B0604030504040204" pitchFamily="34" charset="-120"/>
                <a:ea typeface="Microsoft JhengHei" panose="020B0604030504040204" pitchFamily="34" charset="-120"/>
              </a:rPr>
              <a:t>年至</a:t>
            </a:r>
            <a:r>
              <a:rPr lang="en-US" altLang="zh-CN" sz="3000" b="1" dirty="0">
                <a:latin typeface="Microsoft JhengHei" panose="020B0604030504040204" pitchFamily="34" charset="-120"/>
                <a:ea typeface="Microsoft JhengHei" panose="020B0604030504040204" pitchFamily="34" charset="-120"/>
              </a:rPr>
              <a:t>8</a:t>
            </a:r>
            <a:r>
              <a:rPr lang="zh-CN" altLang="en-US" sz="3000" b="1" dirty="0">
                <a:latin typeface="Microsoft JhengHei" panose="020B0604030504040204" pitchFamily="34" charset="-120"/>
                <a:ea typeface="Microsoft JhengHei" panose="020B0604030504040204" pitchFamily="34" charset="-120"/>
              </a:rPr>
              <a:t>年之间。</a:t>
            </a:r>
          </a:p>
          <a:p>
            <a:pPr marL="0" indent="0" eaLnBrk="1" fontAlgn="auto" hangingPunct="1">
              <a:lnSpc>
                <a:spcPct val="120000"/>
              </a:lnSpc>
              <a:spcAft>
                <a:spcPts val="0"/>
              </a:spcAft>
              <a:defRPr/>
            </a:pPr>
            <a:r>
              <a:rPr lang="en-US" altLang="en-US" sz="2600" b="1" i="1" dirty="0">
                <a:solidFill>
                  <a:srgbClr val="0000FF"/>
                </a:solidFill>
                <a:latin typeface="Microsoft JhengHei" panose="020B0604030504040204" pitchFamily="34" charset="-120"/>
                <a:ea typeface="Microsoft JhengHei" panose="020B0604030504040204" pitchFamily="34" charset="-120"/>
              </a:rPr>
              <a:t>Sahih Muslim</a:t>
            </a:r>
            <a:r>
              <a:rPr lang="en-US" altLang="en-US" sz="2600" b="1" dirty="0">
                <a:solidFill>
                  <a:srgbClr val="0000FF"/>
                </a:solidFill>
                <a:latin typeface="Microsoft JhengHei" panose="020B0604030504040204" pitchFamily="34" charset="-120"/>
                <a:ea typeface="Microsoft JhengHei" panose="020B0604030504040204" pitchFamily="34" charset="-120"/>
              </a:rPr>
              <a:t> 2:1827 p.400.</a:t>
            </a:r>
            <a:endParaRPr lang="en-US" altLang="zh-CN" sz="2600" b="1" dirty="0">
              <a:solidFill>
                <a:srgbClr val="0000FF"/>
              </a:solidFill>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zh-CN" altLang="en-US" sz="3000" b="1" dirty="0">
                <a:latin typeface="Microsoft JhengHei" panose="020B0604030504040204" pitchFamily="34" charset="-120"/>
                <a:ea typeface="Microsoft JhengHei" panose="020B0604030504040204" pitchFamily="34" charset="-120"/>
              </a:rPr>
              <a:t>朱海拿族是生活在麦地那以北和西北地区的游牧部落，控制着一些重要的交通路线。 </a:t>
            </a:r>
            <a:r>
              <a:rPr lang="en-US" altLang="zh-CN" sz="3000" b="1" dirty="0">
                <a:latin typeface="Microsoft JhengHei" panose="020B0604030504040204" pitchFamily="34" charset="-120"/>
                <a:ea typeface="Microsoft JhengHei" panose="020B0604030504040204" pitchFamily="34" charset="-120"/>
              </a:rPr>
              <a:t>• </a:t>
            </a:r>
            <a:r>
              <a:rPr lang="zh-CN" altLang="en-US" sz="3000" b="1" dirty="0">
                <a:latin typeface="Microsoft JhengHei" panose="020B0604030504040204" pitchFamily="34" charset="-120"/>
                <a:ea typeface="Microsoft JhengHei" panose="020B0604030504040204" pitchFamily="34" charset="-120"/>
              </a:rPr>
              <a:t>他们的地理位置对麦地那的贸易和战略安全至关重要。一些成员接受了伊斯兰教，但另一些人依然敌视穆斯林，甚至参与了针对麦地那的敌对活动</a:t>
            </a:r>
            <a:endParaRPr lang="en-US" altLang="en-US" sz="3000" b="1" dirty="0">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zh-CN" altLang="en-US" sz="3000" b="1" dirty="0">
                <a:latin typeface="Microsoft JhengHei" panose="020B0604030504040204" pitchFamily="34" charset="-120"/>
                <a:ea typeface="Microsoft JhengHei" panose="020B0604030504040204" pitchFamily="34" charset="-120"/>
              </a:rPr>
              <a:t>载益哈利</a:t>
            </a:r>
            <a:r>
              <a:rPr lang="en-US" altLang="en-US" sz="3000" b="1" dirty="0">
                <a:latin typeface="Microsoft JhengHei" panose="020B0604030504040204" pitchFamily="34" charset="-120"/>
                <a:ea typeface="Microsoft JhengHei" panose="020B0604030504040204" pitchFamily="34" charset="-120"/>
              </a:rPr>
              <a:t>Zaid bin </a:t>
            </a:r>
            <a:r>
              <a:rPr lang="en-US" altLang="en-US" sz="3000" b="1" dirty="0" err="1">
                <a:latin typeface="Microsoft JhengHei" panose="020B0604030504040204" pitchFamily="34" charset="-120"/>
                <a:ea typeface="Microsoft JhengHei" panose="020B0604030504040204" pitchFamily="34" charset="-120"/>
              </a:rPr>
              <a:t>harith</a:t>
            </a:r>
            <a:r>
              <a:rPr lang="en-US" altLang="en-US" sz="3000" b="1" dirty="0">
                <a:latin typeface="Microsoft JhengHei" panose="020B0604030504040204" pitchFamily="34" charset="-120"/>
                <a:ea typeface="Microsoft JhengHei" panose="020B0604030504040204" pitchFamily="34" charset="-120"/>
              </a:rPr>
              <a:t> </a:t>
            </a:r>
            <a:r>
              <a:rPr lang="zh-CN" altLang="en-US" sz="3000" b="1" dirty="0">
                <a:latin typeface="Microsoft JhengHei" panose="020B0604030504040204" pitchFamily="34" charset="-120"/>
                <a:ea typeface="Microsoft JhengHei" panose="020B0604030504040204" pitchFamily="34" charset="-120"/>
              </a:rPr>
              <a:t>带领一队人马向阿加姆献人进攻。朱海拿族中的敌对分子意识到穆斯林的实力后，选择撤退或谈判。 </a:t>
            </a:r>
            <a:r>
              <a:rPr lang="en-US" altLang="zh-CN" sz="3000" b="1" dirty="0">
                <a:latin typeface="Microsoft JhengHei" panose="020B0604030504040204" pitchFamily="34" charset="-120"/>
                <a:ea typeface="Microsoft JhengHei" panose="020B0604030504040204" pitchFamily="34" charset="-120"/>
              </a:rPr>
              <a:t>• </a:t>
            </a:r>
            <a:r>
              <a:rPr lang="zh-CN" altLang="en-US" sz="3000" b="1" dirty="0">
                <a:latin typeface="Microsoft JhengHei" panose="020B0604030504040204" pitchFamily="34" charset="-120"/>
                <a:ea typeface="Microsoft JhengHei" panose="020B0604030504040204" pitchFamily="34" charset="-120"/>
              </a:rPr>
              <a:t>这场行动没有演变成大规模战斗，但显示了穆斯林的军事力量</a:t>
            </a:r>
            <a:endParaRPr lang="en-MY" altLang="zh-CN" sz="3000" b="1" dirty="0">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en-US" altLang="en-US" sz="2600" i="1" dirty="0">
                <a:solidFill>
                  <a:srgbClr val="0000FF"/>
                </a:solidFill>
                <a:latin typeface="Microsoft JhengHei" panose="020B0604030504040204" pitchFamily="34" charset="-120"/>
                <a:ea typeface="Microsoft JhengHei" panose="020B0604030504040204" pitchFamily="34" charset="-120"/>
              </a:rPr>
              <a:t>al-Tabari</a:t>
            </a:r>
            <a:r>
              <a:rPr lang="en-US" altLang="en-US" sz="2600" dirty="0">
                <a:solidFill>
                  <a:srgbClr val="0000FF"/>
                </a:solidFill>
                <a:latin typeface="Microsoft JhengHei" panose="020B0604030504040204" pitchFamily="34" charset="-120"/>
                <a:ea typeface="Microsoft JhengHei" panose="020B0604030504040204" pitchFamily="34" charset="-120"/>
              </a:rPr>
              <a:t> vol.8 p.93</a:t>
            </a:r>
          </a:p>
          <a:p>
            <a:pPr marL="0" indent="0" eaLnBrk="1" fontAlgn="auto" hangingPunct="1">
              <a:lnSpc>
                <a:spcPct val="120000"/>
              </a:lnSpc>
              <a:spcAft>
                <a:spcPts val="0"/>
              </a:spcAft>
              <a:defRPr/>
            </a:pPr>
            <a:r>
              <a:rPr lang="en-US" altLang="zh-CN" sz="3000" b="1" dirty="0">
                <a:latin typeface="Microsoft JhengHei" panose="020B0604030504040204" pitchFamily="34" charset="-120"/>
                <a:ea typeface="Microsoft JhengHei" panose="020B0604030504040204" pitchFamily="34" charset="-120"/>
              </a:rPr>
              <a:t>※</a:t>
            </a:r>
            <a:r>
              <a:rPr lang="zh-CN" altLang="en-US" sz="3000" b="1" dirty="0">
                <a:latin typeface="Microsoft JhengHei" panose="020B0604030504040204" pitchFamily="34" charset="-120"/>
                <a:ea typeface="Microsoft JhengHei" panose="020B0604030504040204" pitchFamily="34" charset="-120"/>
              </a:rPr>
              <a:t>乌玛带领三十人，向杜拉巴</a:t>
            </a:r>
            <a:r>
              <a:rPr lang="en-US" altLang="en-US" sz="3000" b="1" dirty="0" err="1">
                <a:latin typeface="Microsoft JhengHei" panose="020B0604030504040204" pitchFamily="34" charset="-120"/>
                <a:ea typeface="Microsoft JhengHei" panose="020B0604030504040204" pitchFamily="34" charset="-120"/>
              </a:rPr>
              <a:t>Turabah</a:t>
            </a:r>
            <a:r>
              <a:rPr lang="zh-CN" altLang="en-US" sz="3000" b="1" dirty="0">
                <a:latin typeface="Microsoft JhengHei" panose="020B0604030504040204" pitchFamily="34" charset="-120"/>
                <a:ea typeface="Microsoft JhengHei" panose="020B0604030504040204" pitchFamily="34" charset="-120"/>
              </a:rPr>
              <a:t>的哈瓦占</a:t>
            </a:r>
            <a:r>
              <a:rPr lang="en-US" altLang="en-US" sz="3000" b="1" dirty="0" err="1">
                <a:latin typeface="Microsoft JhengHei" panose="020B0604030504040204" pitchFamily="34" charset="-120"/>
                <a:ea typeface="Microsoft JhengHei" panose="020B0604030504040204" pitchFamily="34" charset="-120"/>
              </a:rPr>
              <a:t>Hawazan</a:t>
            </a:r>
            <a:r>
              <a:rPr lang="zh-CN" altLang="en-US" sz="3000" b="1" dirty="0">
                <a:latin typeface="Microsoft JhengHei" panose="020B0604030504040204" pitchFamily="34" charset="-120"/>
                <a:ea typeface="Microsoft JhengHei" panose="020B0604030504040204" pitchFamily="34" charset="-120"/>
              </a:rPr>
              <a:t>　的後方进攻。当地的非穆斯林在没有反抗的情况下逃离家园</a:t>
            </a:r>
          </a:p>
          <a:p>
            <a:pPr marL="0" indent="0" eaLnBrk="1" fontAlgn="auto" hangingPunct="1">
              <a:spcAft>
                <a:spcPts val="0"/>
              </a:spcAft>
              <a:defRPr/>
            </a:pPr>
            <a:r>
              <a:rPr lang="en-US" altLang="en-US" sz="2400" b="1" i="1" dirty="0">
                <a:solidFill>
                  <a:srgbClr val="0000FF"/>
                </a:solidFill>
                <a:latin typeface="Microsoft JhengHei" panose="020B0604030504040204" pitchFamily="34" charset="-120"/>
                <a:ea typeface="Microsoft JhengHei" panose="020B0604030504040204" pitchFamily="34" charset="-120"/>
              </a:rPr>
              <a:t>al-Tabari</a:t>
            </a:r>
            <a:r>
              <a:rPr lang="en-US" altLang="en-US" sz="2400" b="1" dirty="0">
                <a:solidFill>
                  <a:srgbClr val="0000FF"/>
                </a:solidFill>
                <a:latin typeface="Microsoft JhengHei" panose="020B0604030504040204" pitchFamily="34" charset="-120"/>
                <a:ea typeface="Microsoft JhengHei" panose="020B0604030504040204" pitchFamily="34" charset="-120"/>
              </a:rPr>
              <a:t> vol.8 p.131</a:t>
            </a:r>
          </a:p>
        </p:txBody>
      </p:sp>
      <p:sp>
        <p:nvSpPr>
          <p:cNvPr id="3" name="Footer Placeholder 4">
            <a:extLst>
              <a:ext uri="{FF2B5EF4-FFF2-40B4-BE49-F238E27FC236}">
                <a16:creationId xmlns:a16="http://schemas.microsoft.com/office/drawing/2014/main" id="{1E7CE93E-43D8-6F3D-9F57-9DEE349C8E1E}"/>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3049E4BF-40FD-663F-4959-E0C3B5C36BC5}"/>
              </a:ext>
            </a:extLst>
          </p:cNvPr>
          <p:cNvSpPr>
            <a:spLocks noGrp="1"/>
          </p:cNvSpPr>
          <p:nvPr>
            <p:ph type="sldNum" sz="quarter" idx="12"/>
          </p:nvPr>
        </p:nvSpPr>
        <p:spPr/>
        <p:txBody>
          <a:bodyPr/>
          <a:lstStyle/>
          <a:p>
            <a:pPr>
              <a:defRPr/>
            </a:pPr>
            <a:fld id="{C84429E6-5F7E-4463-A53A-0B3947E0FB36}" type="slidenum">
              <a:rPr lang="en-US" altLang="en-US"/>
              <a:pPr>
                <a:defRPr/>
              </a:pPr>
              <a:t>53</a:t>
            </a:fld>
            <a:endParaRPr lang="en-US" altLang="en-US"/>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9" name="Rectangle 3">
            <a:extLst>
              <a:ext uri="{FF2B5EF4-FFF2-40B4-BE49-F238E27FC236}">
                <a16:creationId xmlns:a16="http://schemas.microsoft.com/office/drawing/2014/main" id="{BD1EE499-CDE5-7C80-4239-5729A2E61F84}"/>
              </a:ext>
            </a:extLst>
          </p:cNvPr>
          <p:cNvSpPr>
            <a:spLocks noGrp="1" noChangeArrowheads="1"/>
          </p:cNvSpPr>
          <p:nvPr>
            <p:ph idx="1"/>
          </p:nvPr>
        </p:nvSpPr>
        <p:spPr>
          <a:xfrm>
            <a:off x="152400" y="304800"/>
            <a:ext cx="12115800" cy="5029200"/>
          </a:xfrm>
        </p:spPr>
        <p:txBody>
          <a:bodyPr rtlCol="0">
            <a:normAutofit fontScale="85000" lnSpcReduction="10000"/>
          </a:bodyPr>
          <a:lstStyle/>
          <a:p>
            <a:pPr marL="0" indent="0" eaLnBrk="1" fontAlgn="auto" hangingPunct="1">
              <a:spcAft>
                <a:spcPts val="0"/>
              </a:spcAft>
              <a:defRPr/>
            </a:pPr>
            <a:r>
              <a:rPr lang="zh-CN" altLang="en-US" sz="3200" b="1" dirty="0">
                <a:solidFill>
                  <a:srgbClr val="FF0000"/>
                </a:solidFill>
                <a:latin typeface="Microsoft JhengHei" panose="020B0604030504040204" pitchFamily="34" charset="-120"/>
                <a:ea typeface="Microsoft JhengHei" panose="020B0604030504040204" pitchFamily="34" charset="-120"/>
              </a:rPr>
              <a:t>再次进攻内志　</a:t>
            </a:r>
            <a:r>
              <a:rPr lang="en-US" altLang="en-US" sz="3200" b="1" dirty="0">
                <a:solidFill>
                  <a:srgbClr val="FF0000"/>
                </a:solidFill>
                <a:latin typeface="Microsoft JhengHei" panose="020B0604030504040204" pitchFamily="34" charset="-120"/>
                <a:ea typeface="Microsoft JhengHei" panose="020B0604030504040204" pitchFamily="34" charset="-120"/>
              </a:rPr>
              <a:t>Najd </a:t>
            </a:r>
            <a:r>
              <a:rPr lang="zh-CN" altLang="en-US" sz="3200" b="1" dirty="0">
                <a:solidFill>
                  <a:srgbClr val="FF0000"/>
                </a:solidFill>
                <a:latin typeface="Microsoft JhengHei" panose="020B0604030504040204" pitchFamily="34" charset="-120"/>
                <a:ea typeface="Microsoft JhengHei" panose="020B0604030504040204" pitchFamily="34" charset="-120"/>
              </a:rPr>
              <a:t>（沙地阿拉伯的一省）</a:t>
            </a:r>
            <a:endParaRPr lang="en-MY" altLang="zh-CN" sz="3200" b="1" dirty="0">
              <a:solidFill>
                <a:srgbClr val="FF0000"/>
              </a:solidFill>
              <a:latin typeface="Microsoft JhengHei" panose="020B0604030504040204" pitchFamily="34" charset="-120"/>
              <a:ea typeface="Microsoft JhengHei" panose="020B0604030504040204" pitchFamily="34" charset="-120"/>
            </a:endParaRPr>
          </a:p>
          <a:p>
            <a:pPr marL="0" indent="0" eaLnBrk="1" fontAlgn="auto" hangingPunct="1">
              <a:lnSpc>
                <a:spcPct val="110000"/>
              </a:lnSpc>
              <a:spcAft>
                <a:spcPts val="0"/>
              </a:spcAft>
              <a:defRPr/>
            </a:pPr>
            <a:endParaRPr lang="en-MY" altLang="zh-CN" sz="3200" b="1" dirty="0">
              <a:solidFill>
                <a:srgbClr val="FFFF00"/>
              </a:solidFill>
              <a:latin typeface="Microsoft JhengHei" panose="020B0604030504040204" pitchFamily="34" charset="-120"/>
              <a:ea typeface="Microsoft JhengHei" panose="020B0604030504040204" pitchFamily="34" charset="-120"/>
            </a:endParaRPr>
          </a:p>
          <a:p>
            <a:pPr marL="0" indent="0" eaLnBrk="1" fontAlgn="auto" hangingPunct="1">
              <a:lnSpc>
                <a:spcPct val="110000"/>
              </a:lnSpc>
              <a:spcAft>
                <a:spcPts val="0"/>
              </a:spcAft>
              <a:defRPr/>
            </a:pPr>
            <a:r>
              <a:rPr lang="zh-CN" altLang="en-US" sz="3200" b="1" dirty="0">
                <a:latin typeface="Microsoft JhengHei" panose="020B0604030504040204" pitchFamily="34" charset="-120"/>
                <a:ea typeface="Microsoft JhengHei" panose="020B0604030504040204" pitchFamily="34" charset="-120"/>
              </a:rPr>
              <a:t>第一次进攻（公元</a:t>
            </a:r>
            <a:r>
              <a:rPr lang="en-US" altLang="zh-CN" sz="3200" b="1" dirty="0">
                <a:latin typeface="Microsoft JhengHei" panose="020B0604030504040204" pitchFamily="34" charset="-120"/>
                <a:ea typeface="Microsoft JhengHei" panose="020B0604030504040204" pitchFamily="34" charset="-120"/>
              </a:rPr>
              <a:t>630</a:t>
            </a:r>
            <a:r>
              <a:rPr lang="zh-CN" altLang="en-US" sz="3200" b="1" dirty="0">
                <a:latin typeface="Microsoft JhengHei" panose="020B0604030504040204" pitchFamily="34" charset="-120"/>
                <a:ea typeface="Microsoft JhengHei" panose="020B0604030504040204" pitchFamily="34" charset="-120"/>
              </a:rPr>
              <a:t>年，回历</a:t>
            </a:r>
            <a:r>
              <a:rPr lang="en-US" altLang="zh-CN" sz="3200" b="1" dirty="0">
                <a:latin typeface="Microsoft JhengHei" panose="020B0604030504040204" pitchFamily="34" charset="-120"/>
                <a:ea typeface="Microsoft JhengHei" panose="020B0604030504040204" pitchFamily="34" charset="-120"/>
              </a:rPr>
              <a:t>8</a:t>
            </a:r>
            <a:r>
              <a:rPr lang="zh-CN" altLang="en-US" sz="3200" b="1" dirty="0">
                <a:latin typeface="Microsoft JhengHei" panose="020B0604030504040204" pitchFamily="34" charset="-120"/>
                <a:ea typeface="Microsoft JhengHei" panose="020B0604030504040204" pitchFamily="34" charset="-120"/>
              </a:rPr>
              <a:t>年）： 这是穆罕默德对内志部落的第一次大规模军事行动。当时，加塔凡部落在内志地区处于敌对立场，并威胁着穆斯林的安全。为了打击这一威胁，穆罕默德领导穆斯林军队向加塔凡部落发动进攻，迫使该部落与穆斯林达成和约。</a:t>
            </a:r>
            <a:endParaRPr lang="en-MY" altLang="zh-CN" sz="3200" b="1" dirty="0">
              <a:latin typeface="Microsoft JhengHei" panose="020B0604030504040204" pitchFamily="34" charset="-120"/>
              <a:ea typeface="Microsoft JhengHei" panose="020B0604030504040204" pitchFamily="34" charset="-120"/>
            </a:endParaRPr>
          </a:p>
          <a:p>
            <a:pPr marL="0" indent="0" eaLnBrk="1" fontAlgn="auto" hangingPunct="1">
              <a:lnSpc>
                <a:spcPct val="110000"/>
              </a:lnSpc>
              <a:spcAft>
                <a:spcPts val="0"/>
              </a:spcAft>
              <a:defRPr/>
            </a:pPr>
            <a:endParaRPr lang="en-MY" altLang="zh-CN" sz="3200" b="1" dirty="0">
              <a:latin typeface="Microsoft JhengHei" panose="020B0604030504040204" pitchFamily="34" charset="-120"/>
              <a:ea typeface="Microsoft JhengHei" panose="020B0604030504040204" pitchFamily="34" charset="-120"/>
            </a:endParaRPr>
          </a:p>
          <a:p>
            <a:pPr marL="0" indent="0" eaLnBrk="1" fontAlgn="auto" hangingPunct="1">
              <a:lnSpc>
                <a:spcPct val="110000"/>
              </a:lnSpc>
              <a:spcAft>
                <a:spcPts val="0"/>
              </a:spcAft>
              <a:defRPr/>
            </a:pPr>
            <a:r>
              <a:rPr lang="zh-CN" altLang="en-US" sz="3200" b="1" dirty="0">
                <a:latin typeface="Microsoft JhengHei" panose="020B0604030504040204" pitchFamily="34" charset="-120"/>
                <a:ea typeface="Microsoft JhengHei" panose="020B0604030504040204" pitchFamily="34" charset="-120"/>
              </a:rPr>
              <a:t>第二次进攻（公元</a:t>
            </a:r>
            <a:r>
              <a:rPr lang="en-US" altLang="zh-CN" sz="3200" b="1" dirty="0">
                <a:latin typeface="Microsoft JhengHei" panose="020B0604030504040204" pitchFamily="34" charset="-120"/>
                <a:ea typeface="Microsoft JhengHei" panose="020B0604030504040204" pitchFamily="34" charset="-120"/>
              </a:rPr>
              <a:t>631</a:t>
            </a:r>
            <a:r>
              <a:rPr lang="zh-CN" altLang="en-US" sz="3200" b="1" dirty="0">
                <a:latin typeface="Microsoft JhengHei" panose="020B0604030504040204" pitchFamily="34" charset="-120"/>
                <a:ea typeface="Microsoft JhengHei" panose="020B0604030504040204" pitchFamily="34" charset="-120"/>
              </a:rPr>
              <a:t>年，回历</a:t>
            </a:r>
            <a:r>
              <a:rPr lang="en-US" altLang="zh-CN" sz="3200" b="1" dirty="0">
                <a:latin typeface="Microsoft JhengHei" panose="020B0604030504040204" pitchFamily="34" charset="-120"/>
                <a:ea typeface="Microsoft JhengHei" panose="020B0604030504040204" pitchFamily="34" charset="-120"/>
              </a:rPr>
              <a:t>9</a:t>
            </a:r>
            <a:r>
              <a:rPr lang="zh-CN" altLang="en-US" sz="3200" b="1" dirty="0">
                <a:latin typeface="Microsoft JhengHei" panose="020B0604030504040204" pitchFamily="34" charset="-120"/>
                <a:ea typeface="Microsoft JhengHei" panose="020B0604030504040204" pitchFamily="34" charset="-120"/>
              </a:rPr>
              <a:t>年）： 这次进攻发生在穆罕默德成功统一了麦地那后，他的势力逐渐扩展到其他部落，尤其是内志地区。穆斯林对这些部落进行了一系列的打击，迫使它们接受伊斯兰教或至少保持中立。 。</a:t>
            </a:r>
            <a:endParaRPr lang="en-MY" altLang="zh-CN" sz="3200" b="1" dirty="0">
              <a:solidFill>
                <a:srgbClr val="0000FF"/>
              </a:solidFill>
              <a:latin typeface="Microsoft JhengHei" panose="020B0604030504040204" pitchFamily="34" charset="-120"/>
              <a:ea typeface="Microsoft JhengHei" panose="020B0604030504040204" pitchFamily="34" charset="-120"/>
            </a:endParaRPr>
          </a:p>
          <a:p>
            <a:pPr marL="0" indent="0" eaLnBrk="1" fontAlgn="auto" hangingPunct="1">
              <a:spcAft>
                <a:spcPts val="0"/>
              </a:spcAft>
              <a:defRPr/>
            </a:pPr>
            <a:r>
              <a:rPr lang="en-US" altLang="en-US" sz="2400" b="1" i="1" dirty="0">
                <a:solidFill>
                  <a:srgbClr val="0000FF"/>
                </a:solidFill>
                <a:latin typeface="Microsoft JhengHei" panose="020B0604030504040204" pitchFamily="34" charset="-120"/>
                <a:ea typeface="Microsoft JhengHei" panose="020B0604030504040204" pitchFamily="34" charset="-120"/>
              </a:rPr>
              <a:t>Sahih Muslim</a:t>
            </a:r>
            <a:r>
              <a:rPr lang="en-US" altLang="en-US" sz="2400" b="1" dirty="0">
                <a:solidFill>
                  <a:srgbClr val="0000FF"/>
                </a:solidFill>
                <a:latin typeface="Microsoft JhengHei" panose="020B0604030504040204" pitchFamily="34" charset="-120"/>
                <a:ea typeface="Microsoft JhengHei" panose="020B0604030504040204" pitchFamily="34" charset="-120"/>
              </a:rPr>
              <a:t> vol3 no.4330,4331,4332 (p.949) </a:t>
            </a:r>
            <a:r>
              <a:rPr lang="en-US" altLang="en-US" sz="2400" b="1" i="1" dirty="0">
                <a:solidFill>
                  <a:srgbClr val="0000FF"/>
                </a:solidFill>
                <a:latin typeface="Microsoft JhengHei" panose="020B0604030504040204" pitchFamily="34" charset="-120"/>
                <a:ea typeface="Microsoft JhengHei" panose="020B0604030504040204" pitchFamily="34" charset="-120"/>
              </a:rPr>
              <a:t>Bukhari</a:t>
            </a:r>
            <a:r>
              <a:rPr lang="en-US" altLang="en-US" sz="2400" b="1" dirty="0">
                <a:solidFill>
                  <a:srgbClr val="0000FF"/>
                </a:solidFill>
                <a:latin typeface="Microsoft JhengHei" panose="020B0604030504040204" pitchFamily="34" charset="-120"/>
                <a:ea typeface="Microsoft JhengHei" panose="020B0604030504040204" pitchFamily="34" charset="-120"/>
              </a:rPr>
              <a:t> vol.5 book 59 no.458 (p.315)</a:t>
            </a:r>
          </a:p>
          <a:p>
            <a:pPr marL="0" indent="0" eaLnBrk="1" fontAlgn="auto" hangingPunct="1">
              <a:spcAft>
                <a:spcPts val="0"/>
              </a:spcAft>
              <a:defRPr/>
            </a:pPr>
            <a:endParaRPr lang="en-US" altLang="en-US" sz="2400" dirty="0">
              <a:solidFill>
                <a:srgbClr val="FFC000"/>
              </a:solidFill>
              <a:latin typeface="Microsoft JhengHei" panose="020B0604030504040204" pitchFamily="34" charset="-120"/>
              <a:ea typeface="Microsoft JhengHei" panose="020B0604030504040204" pitchFamily="34" charset="-120"/>
            </a:endParaRPr>
          </a:p>
        </p:txBody>
      </p:sp>
      <p:sp>
        <p:nvSpPr>
          <p:cNvPr id="3" name="Footer Placeholder 4">
            <a:extLst>
              <a:ext uri="{FF2B5EF4-FFF2-40B4-BE49-F238E27FC236}">
                <a16:creationId xmlns:a16="http://schemas.microsoft.com/office/drawing/2014/main" id="{39CE70C2-E1CA-30A1-35A5-EC6F97BB2581}"/>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0939E9DB-B436-DEB2-DA9D-3A5AFAA6B4B8}"/>
              </a:ext>
            </a:extLst>
          </p:cNvPr>
          <p:cNvSpPr>
            <a:spLocks noGrp="1"/>
          </p:cNvSpPr>
          <p:nvPr>
            <p:ph type="sldNum" sz="quarter" idx="12"/>
          </p:nvPr>
        </p:nvSpPr>
        <p:spPr/>
        <p:txBody>
          <a:bodyPr/>
          <a:lstStyle/>
          <a:p>
            <a:pPr>
              <a:defRPr/>
            </a:pPr>
            <a:fld id="{67F3E59F-F65B-4162-A59A-55933F208BCB}" type="slidenum">
              <a:rPr lang="en-US" altLang="en-US"/>
              <a:pPr>
                <a:defRPr/>
              </a:pPr>
              <a:t>54</a:t>
            </a:fld>
            <a:endParaRPr lang="en-US" altLang="en-US"/>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986528"/>
          </a:xfrm>
          <a:prstGeom prst="rect">
            <a:avLst/>
          </a:prstGeom>
        </p:spPr>
        <p:txBody>
          <a:bodyPr wrap="square">
            <a:spAutoFit/>
          </a:bodyPr>
          <a:lstStyle/>
          <a:p>
            <a:pPr>
              <a:spcAft>
                <a:spcPts val="0"/>
              </a:spcAft>
            </a:pPr>
            <a:r>
              <a:rPr lang="zh-CN" altLang="zh-CN" sz="2800" b="1" dirty="0">
                <a:solidFill>
                  <a:srgbClr val="0000FF"/>
                </a:solidFill>
                <a:latin typeface="Microsoft JhengHei" panose="020B0604030504040204" pitchFamily="34" charset="-120"/>
                <a:ea typeface="Microsoft JhengHei" panose="020B0604030504040204" pitchFamily="34" charset="-120"/>
              </a:rPr>
              <a:t>穆罕默德的野心：</a:t>
            </a:r>
            <a:r>
              <a:rPr lang="zh-CN" altLang="zh-CN" sz="2800" b="1" dirty="0">
                <a:solidFill>
                  <a:srgbClr val="0000FF"/>
                </a:solidFill>
                <a:latin typeface="Microsoft JhengHei" panose="020B0604030504040204" pitchFamily="34" charset="-120"/>
                <a:ea typeface="Microsoft JhengHei" panose="020B0604030504040204" pitchFamily="34" charset="-120"/>
                <a:cs typeface="经典标宋简"/>
              </a:rPr>
              <a:t>穆尔塔之战</a:t>
            </a:r>
            <a:r>
              <a:rPr lang="en-MY" altLang="zh-CN" sz="2800" b="1" dirty="0">
                <a:solidFill>
                  <a:srgbClr val="0000FF"/>
                </a:solidFill>
                <a:latin typeface="Microsoft JhengHei" panose="020B0604030504040204" pitchFamily="34" charset="-120"/>
                <a:ea typeface="Microsoft JhengHei" panose="020B0604030504040204" pitchFamily="34" charset="-120"/>
                <a:cs typeface="经典标宋简"/>
              </a:rPr>
              <a:t>Battle of </a:t>
            </a:r>
            <a:r>
              <a:rPr lang="en-MY" altLang="zh-CN" sz="2800" b="1" dirty="0" err="1">
                <a:solidFill>
                  <a:srgbClr val="0000FF"/>
                </a:solidFill>
                <a:latin typeface="Microsoft JhengHei" panose="020B0604030504040204" pitchFamily="34" charset="-120"/>
                <a:ea typeface="Microsoft JhengHei" panose="020B0604030504040204" pitchFamily="34" charset="-120"/>
                <a:cs typeface="经典标宋简"/>
              </a:rPr>
              <a:t>Mu'tah</a:t>
            </a:r>
            <a:r>
              <a:rPr lang="zh-CN" altLang="en-MY" sz="2800" b="1" dirty="0">
                <a:solidFill>
                  <a:srgbClr val="0000FF"/>
                </a:solidFill>
                <a:latin typeface="Microsoft JhengHei" panose="020B0604030504040204" pitchFamily="34" charset="-120"/>
                <a:ea typeface="Microsoft JhengHei" panose="020B0604030504040204" pitchFamily="34" charset="-120"/>
                <a:cs typeface="经典标宋简"/>
              </a:rPr>
              <a:t>） </a:t>
            </a:r>
            <a:r>
              <a:rPr lang="zh-CN" altLang="zh-CN" sz="2800" b="1" dirty="0">
                <a:solidFill>
                  <a:srgbClr val="0000FF"/>
                </a:solidFill>
                <a:latin typeface="Microsoft JhengHei" panose="020B0604030504040204" pitchFamily="34" charset="-120"/>
                <a:ea typeface="Microsoft JhengHei" panose="020B0604030504040204" pitchFamily="34" charset="-120"/>
                <a:cs typeface="经典标宋简"/>
              </a:rPr>
              <a:t>：</a:t>
            </a:r>
            <a:r>
              <a:rPr lang="zh-CN" altLang="en-US" sz="2800" b="1" dirty="0">
                <a:solidFill>
                  <a:srgbClr val="0000FF"/>
                </a:solidFill>
                <a:latin typeface="Microsoft JhengHei" panose="020B0604030504040204" pitchFamily="34" charset="-120"/>
                <a:ea typeface="Microsoft JhengHei" panose="020B0604030504040204" pitchFamily="34" charset="-120"/>
                <a:cs typeface="经典标宋简"/>
              </a:rPr>
              <a:t> 发生在伊历第</a:t>
            </a:r>
            <a:r>
              <a:rPr lang="en-US" altLang="zh-CN" sz="2800" b="1" dirty="0">
                <a:solidFill>
                  <a:srgbClr val="0000FF"/>
                </a:solidFill>
                <a:latin typeface="Microsoft JhengHei" panose="020B0604030504040204" pitchFamily="34" charset="-120"/>
                <a:ea typeface="Microsoft JhengHei" panose="020B0604030504040204" pitchFamily="34" charset="-120"/>
                <a:cs typeface="经典标宋简"/>
              </a:rPr>
              <a:t>8</a:t>
            </a:r>
            <a:r>
              <a:rPr lang="zh-CN" altLang="en-US" sz="2800" b="1" dirty="0">
                <a:solidFill>
                  <a:srgbClr val="0000FF"/>
                </a:solidFill>
                <a:latin typeface="Microsoft JhengHei" panose="020B0604030504040204" pitchFamily="34" charset="-120"/>
                <a:ea typeface="Microsoft JhengHei" panose="020B0604030504040204" pitchFamily="34" charset="-120"/>
                <a:cs typeface="经典标宋简"/>
              </a:rPr>
              <a:t>年</a:t>
            </a:r>
            <a:endParaRPr lang="zh-CN" altLang="zh-CN" sz="2800" dirty="0">
              <a:solidFill>
                <a:srgbClr val="0000FF"/>
              </a:solidFill>
              <a:latin typeface="Microsoft JhengHei" panose="020B0604030504040204" pitchFamily="34" charset="-120"/>
              <a:ea typeface="Microsoft JhengHei" panose="020B0604030504040204" pitchFamily="34" charset="-120"/>
            </a:endParaRPr>
          </a:p>
          <a:p>
            <a:pPr>
              <a:spcAft>
                <a:spcPts val="0"/>
              </a:spcAft>
            </a:pPr>
            <a:r>
              <a:rPr lang="zh-CN" altLang="zh-CN" sz="2800" b="1" dirty="0">
                <a:latin typeface="Times New Roman" panose="02020603050405020304" pitchFamily="18" charset="0"/>
                <a:ea typeface="SimHei" panose="02010609060101010101" pitchFamily="49" charset="-122"/>
              </a:rPr>
              <a:t>当穆斯林的势力越得到扩展，野心也越来越大。他们想闯出阿拉伯半岛，向拜占庭地区扩张。穆罕默德派一个手下哈里兹（</a:t>
            </a:r>
            <a:r>
              <a:rPr lang="en-US" altLang="zh-CN" sz="2800" b="1" dirty="0">
                <a:latin typeface="Times New Roman" panose="02020603050405020304" pitchFamily="18" charset="0"/>
                <a:ea typeface="SimHei" panose="02010609060101010101" pitchFamily="49" charset="-122"/>
              </a:rPr>
              <a:t>al </a:t>
            </a:r>
            <a:r>
              <a:rPr lang="en-US" altLang="zh-CN" sz="2800" b="1" dirty="0" err="1">
                <a:latin typeface="Times New Roman" panose="02020603050405020304" pitchFamily="18" charset="0"/>
                <a:ea typeface="SimHei" panose="02010609060101010101" pitchFamily="49" charset="-122"/>
              </a:rPr>
              <a:t>Harith</a:t>
            </a:r>
            <a:r>
              <a:rPr lang="en-US" altLang="zh-CN" sz="2800" b="1" dirty="0">
                <a:latin typeface="Times New Roman" panose="02020603050405020304" pitchFamily="18" charset="0"/>
                <a:ea typeface="SimHei" panose="02010609060101010101" pitchFamily="49" charset="-122"/>
              </a:rPr>
              <a:t> Ibn '</a:t>
            </a:r>
            <a:r>
              <a:rPr lang="en-US" altLang="zh-CN" sz="2800" b="1" dirty="0" err="1">
                <a:latin typeface="Times New Roman" panose="02020603050405020304" pitchFamily="18" charset="0"/>
                <a:ea typeface="SimHei" panose="02010609060101010101" pitchFamily="49" charset="-122"/>
              </a:rPr>
              <a:t>Umayr</a:t>
            </a:r>
            <a:r>
              <a:rPr lang="zh-CN" altLang="zh-CN" sz="2800" b="1" dirty="0">
                <a:latin typeface="Times New Roman" panose="02020603050405020304" pitchFamily="18" charset="0"/>
                <a:ea typeface="SimHei" panose="02010609060101010101" pitchFamily="49" charset="-122"/>
              </a:rPr>
              <a:t>）；去朝见拜占庭的一位分封的国王、伽珊人沙哈比尔</a:t>
            </a:r>
            <a:r>
              <a:rPr lang="en-US" altLang="zh-CN" sz="2800" b="1" dirty="0" err="1">
                <a:latin typeface="Times New Roman" panose="02020603050405020304" pitchFamily="18" charset="0"/>
                <a:ea typeface="SimHei" panose="02010609060101010101" pitchFamily="49" charset="-122"/>
              </a:rPr>
              <a:t>Sharhabil</a:t>
            </a:r>
            <a:r>
              <a:rPr lang="en-US" altLang="zh-CN" sz="2800" b="1" dirty="0">
                <a:latin typeface="Times New Roman" panose="02020603050405020304" pitchFamily="18" charset="0"/>
                <a:ea typeface="SimHei" panose="02010609060101010101" pitchFamily="49" charset="-122"/>
              </a:rPr>
              <a:t> bin Umar Al-</a:t>
            </a:r>
            <a:r>
              <a:rPr lang="en-US" altLang="zh-CN" sz="2800" b="1" dirty="0" err="1">
                <a:latin typeface="Times New Roman" panose="02020603050405020304" pitchFamily="18" charset="0"/>
                <a:ea typeface="SimHei" panose="02010609060101010101" pitchFamily="49" charset="-122"/>
              </a:rPr>
              <a:t>Ghassani</a:t>
            </a:r>
            <a:r>
              <a:rPr lang="zh-CN" altLang="zh-CN" sz="2800" b="1" dirty="0">
                <a:latin typeface="Times New Roman" panose="02020603050405020304" pitchFamily="18" charset="0"/>
                <a:ea typeface="SimHei" panose="02010609060101010101" pitchFamily="49" charset="-122"/>
              </a:rPr>
              <a:t>。（信奉大公教会的阿拉伯宗教王朝，位于南叙利亚，是拜占庭帝国盟友）。穆罕默德所开的条件与要求，被国王拒绝了。穆罕默德派三位将领、领三千大军进攻大马士革，很不幸，他们碰上了拜占庭的约旦穆</a:t>
            </a:r>
            <a:r>
              <a:rPr lang="zh-CN" altLang="en-US" sz="2800" b="1" dirty="0">
                <a:latin typeface="Times New Roman" panose="02020603050405020304" pitchFamily="18" charset="0"/>
                <a:ea typeface="SimHei" panose="02010609060101010101" pitchFamily="49" charset="-122"/>
              </a:rPr>
              <a:t>而达</a:t>
            </a:r>
            <a:r>
              <a:rPr lang="zh-CN" altLang="zh-CN" sz="2800" b="1" dirty="0">
                <a:latin typeface="Times New Roman" panose="02020603050405020304" pitchFamily="18" charset="0"/>
                <a:ea typeface="SimHei" panose="02010609060101010101" pitchFamily="49" charset="-122"/>
              </a:rPr>
              <a:t>（</a:t>
            </a:r>
            <a:r>
              <a:rPr lang="en-US" altLang="zh-CN" sz="2800" b="1" dirty="0" err="1">
                <a:latin typeface="Times New Roman" panose="02020603050405020304" pitchFamily="18" charset="0"/>
                <a:ea typeface="SimHei" panose="02010609060101010101" pitchFamily="49" charset="-122"/>
              </a:rPr>
              <a:t>Mu‘tah</a:t>
            </a:r>
            <a:r>
              <a:rPr lang="zh-CN" altLang="zh-CN" sz="2800" b="1" dirty="0">
                <a:latin typeface="Times New Roman" panose="02020603050405020304" pitchFamily="18" charset="0"/>
                <a:ea typeface="SimHei" panose="02010609060101010101" pitchFamily="49" charset="-122"/>
              </a:rPr>
              <a:t>）地区的两万驻军；第一次对战（穆</a:t>
            </a:r>
            <a:r>
              <a:rPr lang="zh-CN" altLang="en-US" sz="2800" b="1" dirty="0">
                <a:latin typeface="Times New Roman" panose="02020603050405020304" pitchFamily="18" charset="0"/>
                <a:ea typeface="SimHei" panose="02010609060101010101" pitchFamily="49" charset="-122"/>
              </a:rPr>
              <a:t>而达</a:t>
            </a:r>
            <a:r>
              <a:rPr lang="zh-CN" altLang="zh-CN" sz="2800" b="1" dirty="0">
                <a:latin typeface="Times New Roman" panose="02020603050405020304" pitchFamily="18" charset="0"/>
                <a:ea typeface="SimHei" panose="02010609060101010101" pitchFamily="49" charset="-122"/>
              </a:rPr>
              <a:t>之役发生于</a:t>
            </a:r>
            <a:r>
              <a:rPr lang="en-US" altLang="zh-CN" sz="2800" b="1" dirty="0">
                <a:latin typeface="Times New Roman" panose="02020603050405020304" pitchFamily="18" charset="0"/>
                <a:ea typeface="SimHei" panose="02010609060101010101" pitchFamily="49" charset="-122"/>
              </a:rPr>
              <a:t>627</a:t>
            </a:r>
            <a:r>
              <a:rPr lang="zh-CN" altLang="zh-CN" sz="2800" b="1" dirty="0">
                <a:latin typeface="Times New Roman" panose="02020603050405020304" pitchFamily="18" charset="0"/>
                <a:ea typeface="SimHei" panose="02010609060101010101" pitchFamily="49" charset="-122"/>
              </a:rPr>
              <a:t>年）。宰德（</a:t>
            </a:r>
            <a:r>
              <a:rPr lang="en-US" altLang="zh-CN" sz="2800" b="1" dirty="0">
                <a:latin typeface="Times New Roman" panose="02020603050405020304" pitchFamily="18" charset="0"/>
                <a:ea typeface="SimHei" panose="02010609060101010101" pitchFamily="49" charset="-122"/>
              </a:rPr>
              <a:t>Zayd Ibn Haritha</a:t>
            </a:r>
            <a:r>
              <a:rPr lang="zh-CN" altLang="zh-CN" sz="2800" b="1" dirty="0">
                <a:latin typeface="Times New Roman" panose="02020603050405020304" pitchFamily="18" charset="0"/>
                <a:ea typeface="SimHei" panose="02010609060101010101" pitchFamily="49" charset="-122"/>
              </a:rPr>
              <a:t>）</a:t>
            </a:r>
            <a:r>
              <a:rPr lang="zh-CN" altLang="en-US" sz="2800" b="1" dirty="0">
                <a:latin typeface="Times New Roman" panose="02020603050405020304" pitchFamily="18" charset="0"/>
                <a:ea typeface="SimHei" panose="02010609060101010101" pitchFamily="49" charset="-122"/>
              </a:rPr>
              <a:t>终于</a:t>
            </a:r>
            <a:r>
              <a:rPr lang="zh-CN" altLang="zh-CN" sz="2800" b="1" dirty="0">
                <a:latin typeface="Times New Roman" panose="02020603050405020304" pitchFamily="18" charset="0"/>
                <a:ea typeface="SimHei" panose="02010609060101010101" pitchFamily="49" charset="-122"/>
              </a:rPr>
              <a:t>死了，他原是穆罕默德与第一任妻子卡帝迦的养子。其</a:t>
            </a:r>
            <a:r>
              <a:rPr lang="zh-CN" altLang="en-US" sz="2800" b="1" dirty="0">
                <a:latin typeface="Times New Roman" panose="02020603050405020304" pitchFamily="18" charset="0"/>
                <a:ea typeface="SimHei" panose="02010609060101010101" pitchFamily="49" charset="-122"/>
              </a:rPr>
              <a:t>将领</a:t>
            </a:r>
            <a:r>
              <a:rPr lang="zh-CN" altLang="zh-CN" sz="2800" b="1" dirty="0">
                <a:latin typeface="Times New Roman" panose="02020603050405020304" pitchFamily="18" charset="0"/>
                <a:ea typeface="SimHei" panose="02010609060101010101" pitchFamily="49" charset="-122"/>
              </a:rPr>
              <a:t>位置由加法尔（</a:t>
            </a:r>
            <a:r>
              <a:rPr lang="en-US" altLang="zh-CN" sz="2800" b="1" dirty="0" err="1">
                <a:latin typeface="Times New Roman" panose="02020603050405020304" pitchFamily="18" charset="0"/>
                <a:ea typeface="SimHei" panose="02010609060101010101" pitchFamily="49" charset="-122"/>
              </a:rPr>
              <a:t>Ja'far</a:t>
            </a:r>
            <a:r>
              <a:rPr lang="en-US" altLang="zh-CN" sz="2800" b="1" dirty="0">
                <a:latin typeface="Times New Roman" panose="02020603050405020304" pitchFamily="18" charset="0"/>
                <a:ea typeface="SimHei" panose="02010609060101010101" pitchFamily="49" charset="-122"/>
              </a:rPr>
              <a:t> Ibn Abu </a:t>
            </a:r>
            <a:r>
              <a:rPr lang="en-US" altLang="zh-CN" sz="2800" b="1" dirty="0" err="1">
                <a:latin typeface="Times New Roman" panose="02020603050405020304" pitchFamily="18" charset="0"/>
                <a:ea typeface="SimHei" panose="02010609060101010101" pitchFamily="49" charset="-122"/>
              </a:rPr>
              <a:t>Talib</a:t>
            </a:r>
            <a:r>
              <a:rPr lang="zh-CN" altLang="zh-CN" sz="2800" b="1" dirty="0">
                <a:latin typeface="Times New Roman" panose="02020603050405020304" pitchFamily="18" charset="0"/>
                <a:ea typeface="SimHei" panose="02010609060101010101" pitchFamily="49" charset="-122"/>
              </a:rPr>
              <a:t>）补上，随后也战死了；继而由阿布德．阿拉（</a:t>
            </a:r>
            <a:r>
              <a:rPr lang="en-US" altLang="zh-CN" sz="2800" b="1" dirty="0">
                <a:latin typeface="Times New Roman" panose="02020603050405020304" pitchFamily="18" charset="0"/>
                <a:ea typeface="SimHei" panose="02010609060101010101" pitchFamily="49" charset="-122"/>
              </a:rPr>
              <a:t>Abu Allah ibn </a:t>
            </a:r>
            <a:r>
              <a:rPr lang="en-US" altLang="zh-CN" sz="2800" b="1" dirty="0" err="1">
                <a:latin typeface="Times New Roman" panose="02020603050405020304" pitchFamily="18" charset="0"/>
                <a:ea typeface="SimHei" panose="02010609060101010101" pitchFamily="49" charset="-122"/>
              </a:rPr>
              <a:t>Rawah</a:t>
            </a:r>
            <a:r>
              <a:rPr lang="zh-CN" altLang="zh-CN" sz="2800" b="1" dirty="0">
                <a:latin typeface="Times New Roman" panose="02020603050405020304" pitchFamily="18" charset="0"/>
                <a:ea typeface="SimHei" panose="02010609060101010101" pitchFamily="49" charset="-122"/>
              </a:rPr>
              <a:t>）领军，又战死了，换上哈里德（</a:t>
            </a:r>
            <a:r>
              <a:rPr lang="en-US" altLang="zh-CN" sz="2800" b="1" dirty="0">
                <a:latin typeface="Times New Roman" panose="02020603050405020304" pitchFamily="18" charset="0"/>
                <a:ea typeface="SimHei" panose="02010609060101010101" pitchFamily="49" charset="-122"/>
              </a:rPr>
              <a:t>Khalid bin </a:t>
            </a:r>
            <a:r>
              <a:rPr lang="en-US" altLang="zh-CN" sz="2800" b="1" dirty="0" err="1">
                <a:latin typeface="Times New Roman" panose="02020603050405020304" pitchFamily="18" charset="0"/>
                <a:ea typeface="SimHei" panose="02010609060101010101" pitchFamily="49" charset="-122"/>
              </a:rPr>
              <a:t>Walid</a:t>
            </a:r>
            <a:r>
              <a:rPr lang="zh-CN" altLang="zh-CN" sz="2800" b="1" dirty="0">
                <a:latin typeface="Times New Roman" panose="02020603050405020304" pitchFamily="18" charset="0"/>
                <a:ea typeface="SimHei" panose="02010609060101010101" pitchFamily="49" charset="-122"/>
              </a:rPr>
              <a:t>），他却聪明的下令全军撤退，阿拉伯全军当夜就逃跑撤回麦地那，损兵一千五百人。在这场战事里，穆罕默德的真主没让他们赢，有的士兵伤势甚重，其中包括奥斯曼（</a:t>
            </a:r>
            <a:r>
              <a:rPr lang="en-US" altLang="zh-CN" sz="2800" b="1" dirty="0">
                <a:latin typeface="Times New Roman" panose="02020603050405020304" pitchFamily="18" charset="0"/>
                <a:ea typeface="SimHei" panose="02010609060101010101" pitchFamily="49" charset="-122"/>
              </a:rPr>
              <a:t>Uthman bin Al-</a:t>
            </a:r>
            <a:r>
              <a:rPr lang="en-US" altLang="zh-CN" sz="2800" b="1" dirty="0" err="1">
                <a:latin typeface="Times New Roman" panose="02020603050405020304" pitchFamily="18" charset="0"/>
                <a:ea typeface="SimHei" panose="02010609060101010101" pitchFamily="49" charset="-122"/>
              </a:rPr>
              <a:t>Haghira</a:t>
            </a:r>
            <a:r>
              <a:rPr lang="zh-CN" altLang="zh-CN" sz="2800" b="1" dirty="0">
                <a:latin typeface="Times New Roman" panose="02020603050405020304" pitchFamily="18" charset="0"/>
                <a:ea typeface="SimHei" panose="02010609060101010101" pitchFamily="49" charset="-122"/>
              </a:rPr>
              <a:t>）全军一退回麦地那，奥斯曼就问穆罕默德：</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安拉的使者，天神不是为我们争战的吗？</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他答道：</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rPr>
              <a:t>他们在别处忙着。</a:t>
            </a:r>
            <a:r>
              <a:rPr lang="en-US" altLang="zh-CN" sz="2800" b="1" dirty="0">
                <a:latin typeface="Times New Roman" panose="02020603050405020304" pitchFamily="18" charset="0"/>
                <a:ea typeface="SimHei" panose="02010609060101010101" pitchFamily="49" charset="-122"/>
              </a:rPr>
              <a:t>”</a:t>
            </a:r>
            <a:r>
              <a:rPr lang="zh-CN" altLang="zh-CN" sz="2800" b="1" dirty="0">
                <a:latin typeface="Times New Roman" panose="02020603050405020304" pitchFamily="18" charset="0"/>
                <a:ea typeface="SimHei" panose="02010609060101010101" pitchFamily="49" charset="-122"/>
                <a:cs typeface="经典标宋简"/>
              </a:rPr>
              <a:t>第一次向半島以外地方扩张失败。</a:t>
            </a:r>
            <a:endParaRPr lang="zh-CN" altLang="zh-CN" sz="2800"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111374624"/>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a:extLst>
              <a:ext uri="{FF2B5EF4-FFF2-40B4-BE49-F238E27FC236}">
                <a16:creationId xmlns:a16="http://schemas.microsoft.com/office/drawing/2014/main" id="{EC449C16-3182-AD7B-A9E8-5472673C8A92}"/>
              </a:ext>
            </a:extLst>
          </p:cNvPr>
          <p:cNvSpPr>
            <a:spLocks noGrp="1" noChangeArrowheads="1"/>
          </p:cNvSpPr>
          <p:nvPr>
            <p:ph type="title"/>
          </p:nvPr>
        </p:nvSpPr>
        <p:spPr>
          <a:xfrm>
            <a:off x="2209800" y="0"/>
            <a:ext cx="7772400" cy="990600"/>
          </a:xfrm>
        </p:spPr>
        <p:txBody>
          <a:bodyPr>
            <a:normAutofit/>
          </a:bodyPr>
          <a:lstStyle/>
          <a:p>
            <a:pPr eaLnBrk="1" hangingPunct="1"/>
            <a:r>
              <a:rPr lang="zh-CN" altLang="en-US" sz="3600" dirty="0">
                <a:solidFill>
                  <a:srgbClr val="FF0000"/>
                </a:solidFill>
                <a:latin typeface="Microsoft JhengHei" panose="020B0604030504040204" pitchFamily="34" charset="-120"/>
                <a:ea typeface="Microsoft JhengHei" panose="020B0604030504040204" pitchFamily="34" charset="-120"/>
              </a:rPr>
              <a:t>第</a:t>
            </a:r>
            <a:r>
              <a:rPr lang="en-US" altLang="zh-CN" sz="3600" dirty="0">
                <a:solidFill>
                  <a:srgbClr val="FF0000"/>
                </a:solidFill>
                <a:latin typeface="Microsoft JhengHei" panose="020B0604030504040204" pitchFamily="34" charset="-120"/>
                <a:ea typeface="Microsoft JhengHei" panose="020B0604030504040204" pitchFamily="34" charset="-120"/>
              </a:rPr>
              <a:t>8</a:t>
            </a:r>
            <a:r>
              <a:rPr lang="zh-CN" altLang="en-US" sz="3600" dirty="0">
                <a:solidFill>
                  <a:srgbClr val="FF0000"/>
                </a:solidFill>
                <a:latin typeface="Microsoft JhengHei" panose="020B0604030504040204" pitchFamily="34" charset="-120"/>
                <a:ea typeface="Microsoft JhengHei" panose="020B0604030504040204" pitchFamily="34" charset="-120"/>
              </a:rPr>
              <a:t>年出征阿卡巴</a:t>
            </a:r>
            <a:r>
              <a:rPr lang="en-US" altLang="en-US" sz="3600" dirty="0">
                <a:solidFill>
                  <a:srgbClr val="FF0000"/>
                </a:solidFill>
                <a:latin typeface="Microsoft JhengHei" panose="020B0604030504040204" pitchFamily="34" charset="-120"/>
                <a:ea typeface="Microsoft JhengHei" panose="020B0604030504040204" pitchFamily="34" charset="-120"/>
              </a:rPr>
              <a:t>Al-</a:t>
            </a:r>
            <a:r>
              <a:rPr lang="en-US" altLang="en-US" sz="3600" dirty="0" err="1">
                <a:solidFill>
                  <a:srgbClr val="FF0000"/>
                </a:solidFill>
                <a:latin typeface="Microsoft JhengHei" panose="020B0604030504040204" pitchFamily="34" charset="-120"/>
                <a:ea typeface="Microsoft JhengHei" panose="020B0604030504040204" pitchFamily="34" charset="-120"/>
              </a:rPr>
              <a:t>Khabat</a:t>
            </a:r>
            <a:endParaRPr lang="en-US" altLang="en-US" sz="3600" dirty="0">
              <a:solidFill>
                <a:srgbClr val="FF0000"/>
              </a:solidFill>
              <a:latin typeface="Microsoft JhengHei" panose="020B0604030504040204" pitchFamily="34" charset="-120"/>
              <a:ea typeface="Microsoft JhengHei" panose="020B0604030504040204" pitchFamily="34" charset="-120"/>
            </a:endParaRPr>
          </a:p>
        </p:txBody>
      </p:sp>
      <p:sp>
        <p:nvSpPr>
          <p:cNvPr id="145411" name="Rectangle 3">
            <a:extLst>
              <a:ext uri="{FF2B5EF4-FFF2-40B4-BE49-F238E27FC236}">
                <a16:creationId xmlns:a16="http://schemas.microsoft.com/office/drawing/2014/main" id="{75DB2097-504C-CD6B-8994-6165E1D389E4}"/>
              </a:ext>
            </a:extLst>
          </p:cNvPr>
          <p:cNvSpPr>
            <a:spLocks noGrp="1" noChangeArrowheads="1"/>
          </p:cNvSpPr>
          <p:nvPr>
            <p:ph idx="1"/>
          </p:nvPr>
        </p:nvSpPr>
        <p:spPr>
          <a:xfrm>
            <a:off x="0" y="990600"/>
            <a:ext cx="12192000" cy="5410200"/>
          </a:xfrm>
        </p:spPr>
        <p:txBody>
          <a:bodyPr rtlCol="0">
            <a:normAutofit fontScale="85000" lnSpcReduction="20000"/>
          </a:bodyPr>
          <a:lstStyle/>
          <a:p>
            <a:pPr marL="0" indent="0" eaLnBrk="1" fontAlgn="auto" hangingPunct="1">
              <a:spcAft>
                <a:spcPts val="0"/>
              </a:spcAft>
              <a:defRPr/>
            </a:pPr>
            <a:r>
              <a:rPr lang="en-US" altLang="en-US" sz="2400" b="1" i="1" dirty="0">
                <a:solidFill>
                  <a:srgbClr val="0000FF"/>
                </a:solidFill>
                <a:latin typeface="Microsoft JhengHei" panose="020B0604030504040204" pitchFamily="34" charset="-120"/>
                <a:ea typeface="Microsoft JhengHei" panose="020B0604030504040204" pitchFamily="34" charset="-120"/>
              </a:rPr>
              <a:t>al-Tabari</a:t>
            </a:r>
            <a:r>
              <a:rPr lang="en-US" altLang="en-US" sz="2400" b="1" dirty="0">
                <a:solidFill>
                  <a:srgbClr val="0000FF"/>
                </a:solidFill>
                <a:latin typeface="Microsoft JhengHei" panose="020B0604030504040204" pitchFamily="34" charset="-120"/>
                <a:ea typeface="Microsoft JhengHei" panose="020B0604030504040204" pitchFamily="34" charset="-120"/>
              </a:rPr>
              <a:t> vol.8 p.147-148</a:t>
            </a:r>
          </a:p>
          <a:p>
            <a:pPr marL="0" indent="0" eaLnBrk="1" fontAlgn="auto" hangingPunct="1">
              <a:lnSpc>
                <a:spcPct val="110000"/>
              </a:lnSpc>
              <a:spcAft>
                <a:spcPts val="0"/>
              </a:spcAft>
              <a:defRPr/>
            </a:pPr>
            <a:r>
              <a:rPr lang="zh-CN" altLang="en-US" sz="3600" b="1" dirty="0">
                <a:latin typeface="Microsoft JhengHei" panose="020B0604030504040204" pitchFamily="34" charset="-120"/>
                <a:ea typeface="Microsoft JhengHei" panose="020B0604030504040204" pitchFamily="34" charset="-120"/>
              </a:rPr>
              <a:t>回历八年，阿布乌巴亚</a:t>
            </a:r>
            <a:r>
              <a:rPr lang="en-US" altLang="en-US" sz="3600" b="1" dirty="0">
                <a:latin typeface="Microsoft JhengHei" panose="020B0604030504040204" pitchFamily="34" charset="-120"/>
                <a:ea typeface="Microsoft JhengHei" panose="020B0604030504040204" pitchFamily="34" charset="-120"/>
              </a:rPr>
              <a:t>Abu ‘Ubaydah b. al-Jarrah </a:t>
            </a:r>
            <a:r>
              <a:rPr lang="zh-CN" altLang="en-US" sz="3600" b="1" dirty="0">
                <a:latin typeface="Microsoft JhengHei" panose="020B0604030504040204" pitchFamily="34" charset="-120"/>
                <a:ea typeface="Microsoft JhengHei" panose="020B0604030504040204" pitchFamily="34" charset="-120"/>
              </a:rPr>
              <a:t>带领</a:t>
            </a:r>
            <a:r>
              <a:rPr lang="en-US" altLang="zh-CN" sz="3600" b="1" dirty="0">
                <a:latin typeface="Microsoft JhengHei" panose="020B0604030504040204" pitchFamily="34" charset="-120"/>
                <a:ea typeface="Microsoft JhengHei" panose="020B0604030504040204" pitchFamily="34" charset="-120"/>
              </a:rPr>
              <a:t>300 </a:t>
            </a:r>
            <a:r>
              <a:rPr lang="zh-CN" altLang="en-US" sz="3600" b="1" dirty="0">
                <a:latin typeface="Microsoft JhengHei" panose="020B0604030504040204" pitchFamily="34" charset="-120"/>
                <a:ea typeface="Microsoft JhengHei" panose="020B0604030504040204" pitchFamily="34" charset="-120"/>
              </a:rPr>
              <a:t>骑兵，出征阿卡巴的祖海拿</a:t>
            </a:r>
            <a:r>
              <a:rPr lang="en-US" altLang="en-US" sz="3600" b="1" dirty="0" err="1">
                <a:latin typeface="Microsoft JhengHei" panose="020B0604030504040204" pitchFamily="34" charset="-120"/>
                <a:ea typeface="Microsoft JhengHei" panose="020B0604030504040204" pitchFamily="34" charset="-120"/>
              </a:rPr>
              <a:t>Juhaynah</a:t>
            </a:r>
            <a:r>
              <a:rPr lang="zh-CN" altLang="en-US" sz="3600" b="1" dirty="0">
                <a:latin typeface="Microsoft JhengHei" panose="020B0604030504040204" pitchFamily="34" charset="-120"/>
                <a:ea typeface="Microsoft JhengHei" panose="020B0604030504040204" pitchFamily="34" charset="-120"/>
              </a:rPr>
              <a:t>族人。这场行动的背景与穆斯林社区为了保护自身安全、扩大伊斯兰影响力以及应对敌对部落的威胁有关。</a:t>
            </a:r>
            <a:endParaRPr lang="en-MY" altLang="zh-CN" sz="3600" b="1" dirty="0">
              <a:latin typeface="Microsoft JhengHei" panose="020B0604030504040204" pitchFamily="34" charset="-120"/>
              <a:ea typeface="Microsoft JhengHei" panose="020B0604030504040204" pitchFamily="34" charset="-120"/>
            </a:endParaRPr>
          </a:p>
          <a:p>
            <a:pPr marL="0" indent="0" eaLnBrk="1" fontAlgn="auto" hangingPunct="1">
              <a:spcAft>
                <a:spcPts val="0"/>
              </a:spcAft>
              <a:defRPr/>
            </a:pPr>
            <a:r>
              <a:rPr lang="en-US" altLang="en-US" sz="2400" b="1" i="1" dirty="0">
                <a:solidFill>
                  <a:srgbClr val="0000FF"/>
                </a:solidFill>
                <a:latin typeface="Microsoft JhengHei" panose="020B0604030504040204" pitchFamily="34" charset="-120"/>
                <a:ea typeface="Microsoft JhengHei" panose="020B0604030504040204" pitchFamily="34" charset="-120"/>
              </a:rPr>
              <a:t>al-Tabari</a:t>
            </a:r>
            <a:r>
              <a:rPr lang="en-US" altLang="en-US" sz="2400" b="1" dirty="0">
                <a:solidFill>
                  <a:srgbClr val="0000FF"/>
                </a:solidFill>
                <a:latin typeface="Microsoft JhengHei" panose="020B0604030504040204" pitchFamily="34" charset="-120"/>
                <a:ea typeface="Microsoft JhengHei" panose="020B0604030504040204" pitchFamily="34" charset="-120"/>
              </a:rPr>
              <a:t> vol.8 p.146. </a:t>
            </a:r>
            <a:endParaRPr lang="en-US" altLang="zh-CN" sz="3200" dirty="0">
              <a:solidFill>
                <a:srgbClr val="0000FF"/>
              </a:solidFill>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zh-CN" altLang="en-US" sz="3600" b="1" dirty="0">
                <a:latin typeface="Microsoft JhengHei" panose="020B0604030504040204" pitchFamily="34" charset="-120"/>
                <a:ea typeface="Microsoft JhengHei" panose="020B0604030504040204" pitchFamily="34" charset="-120"/>
              </a:rPr>
              <a:t>穆罕默德任命阿布</a:t>
            </a:r>
            <a:r>
              <a:rPr lang="en-US" altLang="zh-CN" sz="3600" b="1" dirty="0">
                <a:latin typeface="Microsoft JhengHei" panose="020B0604030504040204" pitchFamily="34" charset="-120"/>
                <a:ea typeface="Microsoft JhengHei" panose="020B0604030504040204" pitchFamily="34" charset="-120"/>
              </a:rPr>
              <a:t>·</a:t>
            </a:r>
            <a:r>
              <a:rPr lang="zh-CN" altLang="en-US" sz="3600" b="1" dirty="0">
                <a:latin typeface="Microsoft JhengHei" panose="020B0604030504040204" pitchFamily="34" charset="-120"/>
                <a:ea typeface="Microsoft JhengHei" panose="020B0604030504040204" pitchFamily="34" charset="-120"/>
              </a:rPr>
              <a:t>乌拜达</a:t>
            </a:r>
            <a:r>
              <a:rPr lang="en-US" altLang="zh-CN" sz="3600" b="1" dirty="0">
                <a:latin typeface="Microsoft JhengHei" panose="020B0604030504040204" pitchFamily="34" charset="-120"/>
                <a:ea typeface="Microsoft JhengHei" panose="020B0604030504040204" pitchFamily="34" charset="-120"/>
              </a:rPr>
              <a:t>·</a:t>
            </a:r>
            <a:r>
              <a:rPr lang="zh-CN" altLang="en-US" sz="3600" b="1" dirty="0">
                <a:latin typeface="Microsoft JhengHei" panose="020B0604030504040204" pitchFamily="34" charset="-120"/>
                <a:ea typeface="Microsoft JhengHei" panose="020B0604030504040204" pitchFamily="34" charset="-120"/>
              </a:rPr>
              <a:t>本</a:t>
            </a:r>
            <a:r>
              <a:rPr lang="en-US" altLang="zh-CN" sz="3600" b="1" dirty="0">
                <a:latin typeface="Microsoft JhengHei" panose="020B0604030504040204" pitchFamily="34" charset="-120"/>
                <a:ea typeface="Microsoft JhengHei" panose="020B0604030504040204" pitchFamily="34" charset="-120"/>
              </a:rPr>
              <a:t>·</a:t>
            </a:r>
            <a:r>
              <a:rPr lang="zh-CN" altLang="en-US" sz="3600" b="1" dirty="0">
                <a:latin typeface="Microsoft JhengHei" panose="020B0604030504040204" pitchFamily="34" charset="-120"/>
                <a:ea typeface="Microsoft JhengHei" panose="020B0604030504040204" pitchFamily="34" charset="-120"/>
              </a:rPr>
              <a:t>贾拉赫（</a:t>
            </a:r>
            <a:r>
              <a:rPr lang="en-US" altLang="zh-CN" sz="3600" b="1" dirty="0">
                <a:latin typeface="Microsoft JhengHei" panose="020B0604030504040204" pitchFamily="34" charset="-120"/>
                <a:ea typeface="Microsoft JhengHei" panose="020B0604030504040204" pitchFamily="34" charset="-120"/>
              </a:rPr>
              <a:t>Abu Ubaidah ibn al-Jarrah</a:t>
            </a:r>
            <a:r>
              <a:rPr lang="zh-CN" altLang="en-US" sz="3600" b="1" dirty="0">
                <a:latin typeface="Microsoft JhengHei" panose="020B0604030504040204" pitchFamily="34" charset="-120"/>
                <a:ea typeface="Microsoft JhengHei" panose="020B0604030504040204" pitchFamily="34" charset="-120"/>
              </a:rPr>
              <a:t>）**为这次远征的指挥官。这也称为卡斯瓦海岸</a:t>
            </a:r>
            <a:endParaRPr lang="en-MY" altLang="zh-CN" sz="3600" b="1" dirty="0">
              <a:latin typeface="Microsoft JhengHei" panose="020B0604030504040204" pitchFamily="34" charset="-120"/>
              <a:ea typeface="Microsoft JhengHei" panose="020B0604030504040204" pitchFamily="34" charset="-120"/>
            </a:endParaRPr>
          </a:p>
          <a:p>
            <a:pPr marL="0" indent="0" eaLnBrk="1" fontAlgn="auto" hangingPunct="1">
              <a:spcAft>
                <a:spcPts val="0"/>
              </a:spcAft>
              <a:defRPr/>
            </a:pPr>
            <a:r>
              <a:rPr lang="en-US" altLang="en-US" sz="2600" b="1" i="1" dirty="0">
                <a:solidFill>
                  <a:srgbClr val="0000FF"/>
                </a:solidFill>
                <a:latin typeface="Microsoft JhengHei" panose="020B0604030504040204" pitchFamily="34" charset="-120"/>
                <a:ea typeface="Microsoft JhengHei" panose="020B0604030504040204" pitchFamily="34" charset="-120"/>
              </a:rPr>
              <a:t>Bukhari</a:t>
            </a:r>
            <a:r>
              <a:rPr lang="en-US" altLang="en-US" sz="2600" b="1" dirty="0">
                <a:solidFill>
                  <a:srgbClr val="0000FF"/>
                </a:solidFill>
                <a:latin typeface="Microsoft JhengHei" panose="020B0604030504040204" pitchFamily="34" charset="-120"/>
                <a:ea typeface="Microsoft JhengHei" panose="020B0604030504040204" pitchFamily="34" charset="-120"/>
              </a:rPr>
              <a:t> vol.5 book 59 chapter 64 and vol.5 book 59 no.646-648 p.454-457. </a:t>
            </a:r>
            <a:endParaRPr lang="zh-CN" altLang="en-US" sz="3200" b="1" dirty="0">
              <a:solidFill>
                <a:srgbClr val="0000FF"/>
              </a:solidFill>
              <a:latin typeface="Microsoft JhengHei" panose="020B0604030504040204" pitchFamily="34" charset="-120"/>
              <a:ea typeface="Microsoft JhengHei" panose="020B0604030504040204" pitchFamily="34" charset="-120"/>
            </a:endParaRPr>
          </a:p>
          <a:p>
            <a:pPr marL="0" indent="0" eaLnBrk="1" fontAlgn="auto" hangingPunct="1">
              <a:lnSpc>
                <a:spcPct val="120000"/>
              </a:lnSpc>
              <a:spcAft>
                <a:spcPts val="0"/>
              </a:spcAft>
              <a:defRPr/>
            </a:pPr>
            <a:r>
              <a:rPr lang="zh-CN" altLang="en-US" sz="3600" b="1" dirty="0">
                <a:latin typeface="Microsoft JhengHei" panose="020B0604030504040204" pitchFamily="34" charset="-120"/>
                <a:ea typeface="Microsoft JhengHei" panose="020B0604030504040204" pitchFamily="34" charset="-120"/>
              </a:rPr>
              <a:t>在远征途中，士兵们在海岸发现了一头巨大的鲸鱼尸体（很可能在这次的出征中，他们有整个月都在吃鲸鱼的内。这次行动没有发生大规模的战斗，但穆斯林展示了军事力量，成功震慑了敌对部落。</a:t>
            </a:r>
            <a:endParaRPr lang="en-MY" altLang="zh-CN" sz="3600" b="1" dirty="0">
              <a:latin typeface="Microsoft JhengHei" panose="020B0604030504040204" pitchFamily="34" charset="-120"/>
              <a:ea typeface="Microsoft JhengHei" panose="020B0604030504040204" pitchFamily="34" charset="-120"/>
            </a:endParaRPr>
          </a:p>
          <a:p>
            <a:pPr marL="0" indent="0" eaLnBrk="1" fontAlgn="auto" hangingPunct="1">
              <a:spcAft>
                <a:spcPts val="0"/>
              </a:spcAft>
              <a:defRPr/>
            </a:pPr>
            <a:r>
              <a:rPr lang="en-US" altLang="en-US" sz="2400" b="1" i="1" dirty="0">
                <a:solidFill>
                  <a:srgbClr val="0000FF"/>
                </a:solidFill>
                <a:latin typeface="Microsoft JhengHei" panose="020B0604030504040204" pitchFamily="34" charset="-120"/>
                <a:ea typeface="Microsoft JhengHei" panose="020B0604030504040204" pitchFamily="34" charset="-120"/>
              </a:rPr>
              <a:t>Abu </a:t>
            </a:r>
            <a:r>
              <a:rPr lang="en-US" altLang="en-US" sz="2400" b="1" i="1" dirty="0" err="1">
                <a:solidFill>
                  <a:srgbClr val="0000FF"/>
                </a:solidFill>
                <a:latin typeface="Microsoft JhengHei" panose="020B0604030504040204" pitchFamily="34" charset="-120"/>
                <a:ea typeface="Microsoft JhengHei" panose="020B0604030504040204" pitchFamily="34" charset="-120"/>
              </a:rPr>
              <a:t>Dawd</a:t>
            </a:r>
            <a:r>
              <a:rPr lang="en-US" altLang="en-US" sz="2400" b="1" dirty="0">
                <a:solidFill>
                  <a:srgbClr val="0000FF"/>
                </a:solidFill>
                <a:latin typeface="Microsoft JhengHei" panose="020B0604030504040204" pitchFamily="34" charset="-120"/>
                <a:ea typeface="Microsoft JhengHei" panose="020B0604030504040204" pitchFamily="34" charset="-120"/>
              </a:rPr>
              <a:t> 3:3831 p.1079</a:t>
            </a:r>
          </a:p>
        </p:txBody>
      </p:sp>
      <p:sp>
        <p:nvSpPr>
          <p:cNvPr id="3" name="Footer Placeholder 4">
            <a:extLst>
              <a:ext uri="{FF2B5EF4-FFF2-40B4-BE49-F238E27FC236}">
                <a16:creationId xmlns:a16="http://schemas.microsoft.com/office/drawing/2014/main" id="{CB4ADD0B-73B5-3FA1-D700-BDC509DC8135}"/>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EC4F1C21-654A-9D56-8D2B-E8B4A4D426ED}"/>
              </a:ext>
            </a:extLst>
          </p:cNvPr>
          <p:cNvSpPr>
            <a:spLocks noGrp="1"/>
          </p:cNvSpPr>
          <p:nvPr>
            <p:ph type="sldNum" sz="quarter" idx="12"/>
          </p:nvPr>
        </p:nvSpPr>
        <p:spPr/>
        <p:txBody>
          <a:bodyPr/>
          <a:lstStyle/>
          <a:p>
            <a:pPr>
              <a:defRPr/>
            </a:pPr>
            <a:fld id="{0E5CA976-DCB9-46A0-9450-DD1DDB588033}" type="slidenum">
              <a:rPr lang="en-US" altLang="en-US"/>
              <a:pPr>
                <a:defRPr/>
              </a:pPr>
              <a:t>56</a:t>
            </a:fld>
            <a:endParaRPr lang="en-US" altLang="en-US"/>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5755422"/>
          </a:xfrm>
          <a:prstGeom prst="rect">
            <a:avLst/>
          </a:prstGeom>
        </p:spPr>
        <p:txBody>
          <a:bodyPr wrap="square">
            <a:spAutoFit/>
          </a:bodyPr>
          <a:lstStyle/>
          <a:p>
            <a:r>
              <a:rPr lang="zh-CN" altLang="zh-CN" sz="3200" b="1" dirty="0">
                <a:solidFill>
                  <a:srgbClr val="0000FF"/>
                </a:solidFill>
              </a:rPr>
              <a:t>迁都第八年公元</a:t>
            </a:r>
            <a:r>
              <a:rPr lang="en-US" altLang="zh-CN" sz="3200" b="1" dirty="0">
                <a:solidFill>
                  <a:srgbClr val="0000FF"/>
                </a:solidFill>
              </a:rPr>
              <a:t>630</a:t>
            </a:r>
            <a:r>
              <a:rPr lang="zh-CN" altLang="zh-CN" sz="3200" b="1" dirty="0">
                <a:solidFill>
                  <a:srgbClr val="0000FF"/>
                </a:solidFill>
              </a:rPr>
              <a:t>进攻麦加</a:t>
            </a:r>
            <a:r>
              <a:rPr lang="zh-CN" altLang="zh-CN" sz="3200" dirty="0"/>
              <a:t>：</a:t>
            </a:r>
          </a:p>
          <a:p>
            <a:r>
              <a:rPr lang="zh-CN" altLang="en-US" sz="2800" b="1" dirty="0"/>
              <a:t>麦加的</a:t>
            </a:r>
            <a:r>
              <a:rPr lang="zh-CN" altLang="zh-CN" sz="2800" b="1" dirty="0"/>
              <a:t>古来希族与卡那纳族联盟，出兵攻占受穆氏保护的荷札阿族。穆罕默德认为这是麦加人违反约定，攻打穆罕默德的群体。估量胜算以后，趁着麦加人没有提防的情况下，穆氏亲自带兵一万多人进攻麦加。经过八年的迁都，穆氏终於带领大军进攻麦加，穆罕默德下令不许屠杀，进城立刻把主要领袖的家围困软禁他们起来。</a:t>
            </a:r>
            <a:endParaRPr lang="en-US" altLang="zh-CN" sz="2800" b="1" dirty="0"/>
          </a:p>
          <a:p>
            <a:endParaRPr lang="en-US" altLang="zh-CN" sz="2800" b="1" dirty="0"/>
          </a:p>
          <a:p>
            <a:r>
              <a:rPr lang="zh-CN" altLang="en-US" sz="2800" b="1" dirty="0"/>
              <a:t>在外带领军队打仗的</a:t>
            </a:r>
            <a:r>
              <a:rPr lang="zh-CN" altLang="zh-CN" sz="2800" b="1" dirty="0"/>
              <a:t>麦加领袖阿布苏杨，与其它领袖自知抵抗不了。麦加领袖阿布苏杨，带领贵族们一同成为穆斯林，加入穆罕默德的共社。穆罕默德保留他继续成为麦加领袖，服从穆罕默德的属灵领导。麦加城人被逼接受穆罕默德为先知，穆氏带兵来到克而白，绕了七圈，後下令毁庙中</a:t>
            </a:r>
            <a:r>
              <a:rPr lang="en-US" altLang="zh-CN" sz="2800" b="1" dirty="0"/>
              <a:t>360</a:t>
            </a:r>
            <a:r>
              <a:rPr lang="zh-CN" altLang="zh-CN" sz="2800" b="1" dirty="0"/>
              <a:t>座偶像，并念「真的来了，假的该要去掉」（古</a:t>
            </a:r>
            <a:r>
              <a:rPr lang="en-US" altLang="zh-CN" sz="2800" b="1" dirty="0"/>
              <a:t>17:18).</a:t>
            </a:r>
            <a:r>
              <a:rPr lang="zh-CN" altLang="zh-CN" sz="2800" b="1" dirty="0"/>
              <a:t>但对克而白的黑石头却加以保留。同时建立禁寺</a:t>
            </a:r>
            <a:r>
              <a:rPr lang="en-US" altLang="zh-CN" sz="2800" b="1" dirty="0"/>
              <a:t>masjid al haram </a:t>
            </a:r>
            <a:r>
              <a:rPr lang="zh-CN" altLang="zh-CN" sz="2800" b="1" dirty="0"/>
              <a:t>把天房环绕起来。</a:t>
            </a:r>
            <a:endParaRPr lang="zh-CN" altLang="zh-CN"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322632215"/>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258675" cy="6986528"/>
          </a:xfrm>
          <a:prstGeom prst="rect">
            <a:avLst/>
          </a:prstGeom>
        </p:spPr>
        <p:txBody>
          <a:bodyPr wrap="square">
            <a:spAutoFit/>
          </a:bodyPr>
          <a:lstStyle/>
          <a:p>
            <a:pPr>
              <a:spcAft>
                <a:spcPts val="0"/>
              </a:spcAft>
            </a:pPr>
            <a:r>
              <a:rPr lang="zh-CN" altLang="zh-CN" sz="2800" b="1" dirty="0">
                <a:solidFill>
                  <a:srgbClr val="FF0000"/>
                </a:solidFill>
                <a:latin typeface="Microsoft JhengHei" panose="020B0604030504040204" pitchFamily="34" charset="-120"/>
                <a:ea typeface="Microsoft JhengHei" panose="020B0604030504040204" pitchFamily="34" charset="-120"/>
                <a:cs typeface="经典标宋简"/>
              </a:rPr>
              <a:t>候乃尼</a:t>
            </a:r>
            <a:r>
              <a:rPr lang="en-US" altLang="zh-CN" sz="2800" b="1" dirty="0" err="1">
                <a:solidFill>
                  <a:srgbClr val="FF0000"/>
                </a:solidFill>
                <a:latin typeface="Microsoft JhengHei" panose="020B0604030504040204" pitchFamily="34" charset="-120"/>
                <a:ea typeface="Microsoft JhengHei" panose="020B0604030504040204" pitchFamily="34" charset="-120"/>
                <a:cs typeface="经典标宋简"/>
              </a:rPr>
              <a:t>Hunayn</a:t>
            </a:r>
            <a:r>
              <a:rPr lang="zh-CN" altLang="zh-CN" sz="2800" b="1" dirty="0">
                <a:solidFill>
                  <a:srgbClr val="FF0000"/>
                </a:solidFill>
                <a:latin typeface="Microsoft JhengHei" panose="020B0604030504040204" pitchFamily="34" charset="-120"/>
                <a:ea typeface="Microsoft JhengHei" panose="020B0604030504040204" pitchFamily="34" charset="-120"/>
                <a:cs typeface="经典标宋简"/>
              </a:rPr>
              <a:t>与塔伊夫</a:t>
            </a:r>
            <a:r>
              <a:rPr lang="en-US" altLang="zh-CN" sz="2800" b="1" dirty="0">
                <a:solidFill>
                  <a:srgbClr val="FF0000"/>
                </a:solidFill>
                <a:latin typeface="Microsoft JhengHei" panose="020B0604030504040204" pitchFamily="34" charset="-120"/>
                <a:ea typeface="Microsoft JhengHei" panose="020B0604030504040204" pitchFamily="34" charset="-120"/>
                <a:cs typeface="经典标宋简"/>
              </a:rPr>
              <a:t>Ta</a:t>
            </a:r>
            <a:r>
              <a:rPr lang="zh-CN" altLang="zh-CN" sz="2800" b="1" dirty="0">
                <a:solidFill>
                  <a:srgbClr val="FF0000"/>
                </a:solidFill>
                <a:latin typeface="Microsoft JhengHei" panose="020B0604030504040204" pitchFamily="34" charset="-120"/>
                <a:ea typeface="Microsoft JhengHei" panose="020B0604030504040204" pitchFamily="34" charset="-120"/>
                <a:cs typeface="经典标宋简"/>
              </a:rPr>
              <a:t>‘</a:t>
            </a:r>
            <a:r>
              <a:rPr lang="en-US" altLang="zh-CN" sz="2800" b="1" dirty="0">
                <a:solidFill>
                  <a:srgbClr val="FF0000"/>
                </a:solidFill>
                <a:latin typeface="Microsoft JhengHei" panose="020B0604030504040204" pitchFamily="34" charset="-120"/>
                <a:ea typeface="Microsoft JhengHei" panose="020B0604030504040204" pitchFamily="34" charset="-120"/>
                <a:cs typeface="经典标宋简"/>
              </a:rPr>
              <a:t>if</a:t>
            </a:r>
            <a:r>
              <a:rPr lang="zh-CN" altLang="zh-CN" sz="2800" b="1" dirty="0">
                <a:solidFill>
                  <a:srgbClr val="FF0000"/>
                </a:solidFill>
                <a:latin typeface="Microsoft JhengHei" panose="020B0604030504040204" pitchFamily="34" charset="-120"/>
                <a:ea typeface="Microsoft JhengHei" panose="020B0604030504040204" pitchFamily="34" charset="-120"/>
                <a:cs typeface="经典标宋简"/>
              </a:rPr>
              <a:t>之战：　　　　　　　　　　　　　　　　　　　　</a:t>
            </a:r>
            <a:endParaRPr lang="zh-CN" altLang="zh-CN" sz="2800" b="1" dirty="0">
              <a:solidFill>
                <a:srgbClr val="FF0000"/>
              </a:solidFill>
              <a:latin typeface="Microsoft JhengHei" panose="020B0604030504040204" pitchFamily="34" charset="-120"/>
              <a:ea typeface="Microsoft JhengHei" panose="020B0604030504040204" pitchFamily="34" charset="-120"/>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穆罕默德</a:t>
            </a:r>
            <a:r>
              <a:rPr lang="zh-CN" altLang="en-US" sz="2800" b="1" dirty="0">
                <a:latin typeface="Microsoft JhengHei" panose="020B0604030504040204" pitchFamily="34" charset="-120"/>
                <a:ea typeface="Microsoft JhengHei" panose="020B0604030504040204" pitchFamily="34" charset="-120"/>
                <a:cs typeface="经典标宋简"/>
              </a:rPr>
              <a:t>在</a:t>
            </a:r>
            <a:r>
              <a:rPr lang="zh-CN" altLang="zh-CN" sz="2800" b="1" dirty="0">
                <a:latin typeface="Microsoft JhengHei" panose="020B0604030504040204" pitchFamily="34" charset="-120"/>
                <a:ea typeface="Microsoft JhengHei" panose="020B0604030504040204" pitchFamily="34" charset="-120"/>
                <a:cs typeface="经典标宋简"/>
              </a:rPr>
              <a:t>麦加时期的传教，曾发生过穆罕默德求助于塔伊夫城，他们却把他赶出城。穆罕默德光复麦加不久之後；居住在郊外的塔夫伊人要如何回应？部落酋长马立克，联同几个酋长，带二万兵集合在候乃尼，要与穆罕默德决战。伊斯兰以一万二千兵出战。马立做出破釜沉舟的策略，要所有的将士带着妻儿上阵。其用意是：『不是你死就是我活』。但这是个累赘的策略，穆斯林先败後胜。马立克的兵员最後失败，丢弃妻子儿女，逃到塔伊夫城。穆斯林乘</a:t>
            </a:r>
            <a:r>
              <a:rPr lang="zh-CN" altLang="en-US" sz="2800" b="1" dirty="0">
                <a:latin typeface="Microsoft JhengHei" panose="020B0604030504040204" pitchFamily="34" charset="-120"/>
                <a:ea typeface="Microsoft JhengHei" panose="020B0604030504040204" pitchFamily="34" charset="-120"/>
                <a:cs typeface="经典标宋简"/>
              </a:rPr>
              <a:t>胜</a:t>
            </a:r>
            <a:r>
              <a:rPr lang="zh-CN" altLang="zh-CN" sz="2800" b="1" dirty="0">
                <a:latin typeface="Microsoft JhengHei" panose="020B0604030504040204" pitchFamily="34" charset="-120"/>
                <a:ea typeface="Microsoft JhengHei" panose="020B0604030504040204" pitchFamily="34" charset="-120"/>
                <a:cs typeface="经典标宋简"/>
              </a:rPr>
              <a:t>追击，将城围困。眼看大势已去，经盟友劝说，也加入伊斯兰行列。</a:t>
            </a:r>
            <a:endParaRPr lang="zh-CN" altLang="zh-CN" sz="2800" b="1" dirty="0">
              <a:latin typeface="Microsoft JhengHei" panose="020B0604030504040204" pitchFamily="34" charset="-120"/>
              <a:ea typeface="Microsoft JhengHei" panose="020B0604030504040204" pitchFamily="34" charset="-120"/>
            </a:endParaRPr>
          </a:p>
          <a:p>
            <a:pPr>
              <a:spcAft>
                <a:spcPts val="0"/>
              </a:spcAft>
            </a:pPr>
            <a:r>
              <a:rPr lang="en-US" altLang="zh-CN" sz="2800" b="1" dirty="0">
                <a:solidFill>
                  <a:srgbClr val="FF0000"/>
                </a:solidFill>
                <a:latin typeface="Microsoft JhengHei" panose="020B0604030504040204" pitchFamily="34" charset="-120"/>
                <a:ea typeface="Microsoft JhengHei" panose="020B0604030504040204" pitchFamily="34" charset="-120"/>
                <a:cs typeface="经典标宋简"/>
              </a:rPr>
              <a:t> </a:t>
            </a:r>
            <a:endParaRPr lang="zh-CN" altLang="zh-CN" sz="2800" b="1" dirty="0">
              <a:solidFill>
                <a:srgbClr val="FF0000"/>
              </a:solidFill>
              <a:latin typeface="Microsoft JhengHei" panose="020B0604030504040204" pitchFamily="34" charset="-120"/>
              <a:ea typeface="Microsoft JhengHei" panose="020B0604030504040204" pitchFamily="34" charset="-120"/>
            </a:endParaRPr>
          </a:p>
          <a:p>
            <a:pPr>
              <a:spcAft>
                <a:spcPts val="0"/>
              </a:spcAft>
            </a:pPr>
            <a:r>
              <a:rPr lang="zh-CN" altLang="zh-CN" sz="2800" b="1" dirty="0">
                <a:solidFill>
                  <a:srgbClr val="FF0000"/>
                </a:solidFill>
                <a:latin typeface="Microsoft JhengHei" panose="020B0604030504040204" pitchFamily="34" charset="-120"/>
                <a:ea typeface="Microsoft JhengHei" panose="020B0604030504040204" pitchFamily="34" charset="-120"/>
                <a:cs typeface="经典标宋简"/>
              </a:rPr>
              <a:t>塔布克之战：</a:t>
            </a:r>
            <a:r>
              <a:rPr lang="en-US" altLang="zh-CN" sz="2800" b="1" dirty="0">
                <a:solidFill>
                  <a:srgbClr val="FF0000"/>
                </a:solidFill>
                <a:latin typeface="Microsoft JhengHei" panose="020B0604030504040204" pitchFamily="34" charset="-120"/>
                <a:ea typeface="Microsoft JhengHei" panose="020B0604030504040204" pitchFamily="34" charset="-120"/>
                <a:cs typeface="经典标宋简"/>
              </a:rPr>
              <a:t>                                                        </a:t>
            </a:r>
            <a:endParaRPr lang="zh-CN" altLang="zh-CN" sz="2800" b="1" dirty="0">
              <a:solidFill>
                <a:srgbClr val="FF0000"/>
              </a:solidFill>
              <a:latin typeface="Microsoft JhengHei" panose="020B0604030504040204" pitchFamily="34" charset="-120"/>
              <a:ea typeface="Microsoft JhengHei" panose="020B0604030504040204" pitchFamily="34" charset="-120"/>
            </a:endParaRPr>
          </a:p>
          <a:p>
            <a:pPr>
              <a:spcAft>
                <a:spcPts val="0"/>
              </a:spcAft>
            </a:pPr>
            <a:r>
              <a:rPr lang="zh-CN" altLang="en-US" sz="2800" b="1" dirty="0">
                <a:latin typeface="Microsoft JhengHei" panose="020B0604030504040204" pitchFamily="34" charset="-120"/>
                <a:ea typeface="Microsoft JhengHei" panose="020B0604030504040204" pitchFamily="34" charset="-120"/>
                <a:cs typeface="经典标宋简"/>
              </a:rPr>
              <a:t>迁都第</a:t>
            </a:r>
            <a:r>
              <a:rPr lang="en-US" altLang="zh-CN" sz="2800" b="1" dirty="0">
                <a:latin typeface="Microsoft JhengHei" panose="020B0604030504040204" pitchFamily="34" charset="-120"/>
                <a:ea typeface="Microsoft JhengHei" panose="020B0604030504040204" pitchFamily="34" charset="-120"/>
                <a:cs typeface="经典标宋简"/>
              </a:rPr>
              <a:t>9</a:t>
            </a:r>
            <a:r>
              <a:rPr lang="zh-CN" altLang="en-US" sz="2800" b="1" dirty="0">
                <a:latin typeface="Microsoft JhengHei" panose="020B0604030504040204" pitchFamily="34" charset="-120"/>
                <a:ea typeface="Microsoft JhengHei" panose="020B0604030504040204" pitchFamily="34" charset="-120"/>
                <a:cs typeface="经典标宋简"/>
              </a:rPr>
              <a:t>年（</a:t>
            </a:r>
            <a:r>
              <a:rPr lang="en-US" altLang="zh-CN" sz="2800" b="1" dirty="0">
                <a:latin typeface="Microsoft JhengHei" panose="020B0604030504040204" pitchFamily="34" charset="-120"/>
                <a:ea typeface="Microsoft JhengHei" panose="020B0604030504040204" pitchFamily="34" charset="-120"/>
                <a:cs typeface="经典标宋简"/>
              </a:rPr>
              <a:t>AD631</a:t>
            </a:r>
            <a:r>
              <a:rPr lang="zh-CN" altLang="en-US" sz="2800" b="1" dirty="0">
                <a:latin typeface="Microsoft JhengHei" panose="020B0604030504040204" pitchFamily="34" charset="-120"/>
                <a:ea typeface="Microsoft JhengHei" panose="020B0604030504040204" pitchFamily="34" charset="-120"/>
                <a:cs typeface="经典标宋简"/>
              </a:rPr>
              <a:t>）</a:t>
            </a:r>
            <a:r>
              <a:rPr lang="zh-CN" altLang="zh-CN" sz="2800" b="1" dirty="0">
                <a:latin typeface="Microsoft JhengHei" panose="020B0604030504040204" pitchFamily="34" charset="-120"/>
                <a:ea typeface="Microsoft JhengHei" panose="020B0604030504040204" pitchFamily="34" charset="-120"/>
                <a:cs typeface="经典标宋简"/>
              </a:rPr>
              <a:t>风闻东罗马派十万兵来试探；穆罕默德立刻派三万大军前去迎战，没遇见罗马大军。所有阿拉伯部落，看见伊斯兰的势力，全都来就近与他签约，形式如破竹，势不可挡。不加入信仰行列的，交纳人丁税，土地税，就可以当二等公民，受到保护，继续居住在穆斯林的土地上。愿意加入伊斯兰的，丢弃偶像，皆可成为穆民群体。整个阿拉伯半島於</a:t>
            </a:r>
            <a:r>
              <a:rPr lang="en-US" altLang="zh-CN" sz="2800" b="1" dirty="0">
                <a:latin typeface="Microsoft JhengHei" panose="020B0604030504040204" pitchFamily="34" charset="-120"/>
                <a:ea typeface="Microsoft JhengHei" panose="020B0604030504040204" pitchFamily="34" charset="-120"/>
                <a:cs typeface="经典标宋简"/>
              </a:rPr>
              <a:t>631</a:t>
            </a:r>
            <a:r>
              <a:rPr lang="zh-CN" altLang="zh-CN" sz="2800" b="1" dirty="0">
                <a:latin typeface="Microsoft JhengHei" panose="020B0604030504040204" pitchFamily="34" charset="-120"/>
                <a:ea typeface="Microsoft JhengHei" panose="020B0604030504040204" pitchFamily="34" charset="-120"/>
                <a:cs typeface="经典标宋简"/>
              </a:rPr>
              <a:t>年，全部归在伊斯兰权下</a:t>
            </a:r>
            <a:endParaRPr lang="zh-CN" altLang="zh-CN" b="1" dirty="0">
              <a:latin typeface="Microsoft JhengHei" panose="020B0604030504040204" pitchFamily="34" charset="-120"/>
              <a:ea typeface="Microsoft JhengHei" panose="020B0604030504040204" pitchFamily="34" charset="-120"/>
            </a:endParaRPr>
          </a:p>
        </p:txBody>
      </p:sp>
    </p:spTree>
    <p:extLst>
      <p:ext uri="{BB962C8B-B14F-4D97-AF65-F5344CB8AC3E}">
        <p14:creationId xmlns:p14="http://schemas.microsoft.com/office/powerpoint/2010/main" val="4074885884"/>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5970865"/>
          </a:xfrm>
          <a:prstGeom prst="rect">
            <a:avLst/>
          </a:prstGeom>
        </p:spPr>
        <p:txBody>
          <a:bodyPr wrap="square">
            <a:spAutoFit/>
          </a:bodyPr>
          <a:lstStyle/>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最後的朝觐：</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Microsoft JhengHei" panose="020B0604030504040204" pitchFamily="34" charset="-120"/>
                <a:ea typeface="Microsoft JhengHei" panose="020B0604030504040204" pitchFamily="34" charset="-120"/>
                <a:cs typeface="经典标宋简"/>
              </a:rPr>
              <a:t>632</a:t>
            </a:r>
            <a:r>
              <a:rPr lang="zh-CN" altLang="zh-CN" sz="2800" b="1" dirty="0">
                <a:latin typeface="Microsoft JhengHei" panose="020B0604030504040204" pitchFamily="34" charset="-120"/>
                <a:ea typeface="Microsoft JhengHei" panose="020B0604030504040204" pitchFamily="34" charset="-120"/>
                <a:cs typeface="经典标宋简"/>
              </a:rPr>
              <a:t>年，穆罕默德带领十万伊斯兰到麦加朝觐；同时做出了「伊斯兰大法」的演讲；说明基本教义；实现人类的平等：除了敬畏真主，同出於一祖先亚当，阿拉伯与非阿拉伯人完全平等… 。</a:t>
            </a:r>
            <a:endParaRPr lang="en-MY"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endParaRPr lang="en-MY"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穆罕默德死于公元</a:t>
            </a:r>
            <a:r>
              <a:rPr lang="en-US" altLang="zh-CN" sz="2800" b="1" dirty="0">
                <a:latin typeface="Microsoft JhengHei" panose="020B0604030504040204" pitchFamily="34" charset="-120"/>
                <a:ea typeface="Microsoft JhengHei" panose="020B0604030504040204" pitchFamily="34" charset="-120"/>
                <a:cs typeface="经典标宋简"/>
              </a:rPr>
              <a:t>632</a:t>
            </a:r>
            <a:r>
              <a:rPr lang="zh-CN" altLang="zh-CN" sz="2800" b="1" dirty="0">
                <a:latin typeface="Microsoft JhengHei" panose="020B0604030504040204" pitchFamily="34" charset="-120"/>
                <a:ea typeface="Microsoft JhengHei" panose="020B0604030504040204" pitchFamily="34" charset="-120"/>
                <a:cs typeface="经典标宋简"/>
              </a:rPr>
              <a:t>六月八日星期一，他的死期与生日是同一天，享年</a:t>
            </a:r>
            <a:r>
              <a:rPr lang="en-US" altLang="zh-CN" sz="2800" b="1" dirty="0">
                <a:latin typeface="Microsoft JhengHei" panose="020B0604030504040204" pitchFamily="34" charset="-120"/>
                <a:ea typeface="Microsoft JhengHei" panose="020B0604030504040204" pitchFamily="34" charset="-120"/>
                <a:cs typeface="经典标宋简"/>
              </a:rPr>
              <a:t>63</a:t>
            </a:r>
            <a:r>
              <a:rPr lang="zh-CN" altLang="zh-CN" sz="2800" b="1" dirty="0">
                <a:latin typeface="Microsoft JhengHei" panose="020B0604030504040204" pitchFamily="34" charset="-120"/>
                <a:ea typeface="Microsoft JhengHei" panose="020B0604030504040204" pitchFamily="34" charset="-120"/>
                <a:cs typeface="经典标宋简"/>
              </a:rPr>
              <a:t>岁（公元</a:t>
            </a:r>
            <a:r>
              <a:rPr lang="en-US" altLang="zh-CN" sz="2800" b="1" dirty="0">
                <a:latin typeface="Microsoft JhengHei" panose="020B0604030504040204" pitchFamily="34" charset="-120"/>
                <a:ea typeface="Microsoft JhengHei" panose="020B0604030504040204" pitchFamily="34" charset="-120"/>
                <a:cs typeface="经典标宋简"/>
              </a:rPr>
              <a:t>570-632</a:t>
            </a:r>
            <a:r>
              <a:rPr lang="zh-CN" altLang="zh-CN" sz="2800" b="1" dirty="0">
                <a:latin typeface="Microsoft JhengHei" panose="020B0604030504040204" pitchFamily="34" charset="-120"/>
                <a:ea typeface="Microsoft JhengHei" panose="020B0604030504040204" pitchFamily="34" charset="-120"/>
                <a:cs typeface="经典标宋简"/>
              </a:rPr>
              <a:t>）据说穆氏患热病临，终前一直发着高烧（脑膜炎？）死去，（有说慢性中毒），穆斯林将他葬于阿拉伯的麦地拿，如今这墓被视为伊斯兰视为第二大宗教圣地。</a:t>
            </a:r>
            <a:endParaRPr lang="en-MY"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endParaRPr lang="en-MY"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据说在他临终前，交由爱莎看顾，多次的昏倒，在痛苦中不断说：主阿，饶恕我吧，主阿，饶恕我吧</a:t>
            </a:r>
            <a:r>
              <a:rPr lang="en-US" altLang="zh-CN" sz="2800" b="1" dirty="0">
                <a:latin typeface="Microsoft JhengHei" panose="020B0604030504040204" pitchFamily="34" charset="-120"/>
                <a:ea typeface="Microsoft JhengHei" panose="020B0604030504040204" pitchFamily="34" charset="-120"/>
                <a:cs typeface="经典标宋简"/>
              </a:rPr>
              <a:t>.....</a:t>
            </a:r>
            <a:endParaRPr lang="zh-CN" altLang="zh-CN" sz="2800" b="1" dirty="0">
              <a:latin typeface="Microsoft JhengHei" panose="020B0604030504040204" pitchFamily="34" charset="-120"/>
              <a:ea typeface="Microsoft JhengHei" panose="020B0604030504040204" pitchFamily="34" charset="-120"/>
            </a:endParaRPr>
          </a:p>
          <a:p>
            <a:pPr>
              <a:spcAft>
                <a:spcPts val="0"/>
              </a:spcAft>
            </a:pPr>
            <a:r>
              <a:rPr lang="en-US" altLang="zh-CN" sz="2800" dirty="0">
                <a:latin typeface="SimHei" panose="02010609060101010101" pitchFamily="49" charset="-122"/>
                <a:ea typeface="SimSun" panose="02010600030101010101" pitchFamily="2" charset="-122"/>
                <a:cs typeface="经典标宋简"/>
              </a:rPr>
              <a:t> </a:t>
            </a:r>
            <a:endParaRPr lang="zh-CN" altLang="zh-CN" sz="2800" dirty="0">
              <a:latin typeface="Times New Roman" panose="02020603050405020304" pitchFamily="18" charset="0"/>
              <a:ea typeface="SimSun" panose="02010600030101010101" pitchFamily="2" charset="-122"/>
            </a:endParaRPr>
          </a:p>
          <a:p>
            <a:pPr>
              <a:spcAft>
                <a:spcPts val="0"/>
              </a:spcAft>
            </a:pPr>
            <a:endParaRPr lang="zh-CN" altLang="zh-CN" dirty="0">
              <a:latin typeface="Times New Roman" panose="02020603050405020304" pitchFamily="18" charset="0"/>
              <a:ea typeface="SimSun" panose="02010600030101010101" pitchFamily="2" charset="-122"/>
            </a:endParaRPr>
          </a:p>
        </p:txBody>
      </p:sp>
    </p:spTree>
    <p:extLst>
      <p:ext uri="{BB962C8B-B14F-4D97-AF65-F5344CB8AC3E}">
        <p14:creationId xmlns:p14="http://schemas.microsoft.com/office/powerpoint/2010/main" val="256295762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a:spLocks noChangeArrowheads="1"/>
          </p:cNvSpPr>
          <p:nvPr/>
        </p:nvSpPr>
        <p:spPr bwMode="auto">
          <a:xfrm>
            <a:off x="38100" y="-153886"/>
            <a:ext cx="12115800" cy="60785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zh-CN" sz="2800" b="1" i="0" u="none" strike="noStrike" cap="none" normalizeH="0" baseline="0" dirty="0">
                <a:ln>
                  <a:noFill/>
                </a:ln>
                <a:solidFill>
                  <a:srgbClr val="000099"/>
                </a:solidFill>
                <a:effectLst/>
                <a:latin typeface="SimHei" panose="02010609060101010101" pitchFamily="49" charset="-122"/>
                <a:ea typeface="SimHei" panose="02010609060101010101" pitchFamily="49" charset="-122"/>
                <a:cs typeface="经典标宋简"/>
              </a:rPr>
              <a:t>穆罕默德</a:t>
            </a:r>
            <a:r>
              <a:rPr kumimoji="0" lang="en-US" altLang="zh-CN" sz="2800" b="1" i="0" u="none" strike="noStrike" cap="none" normalizeH="0" baseline="0" dirty="0">
                <a:ln>
                  <a:noFill/>
                </a:ln>
                <a:solidFill>
                  <a:srgbClr val="000099"/>
                </a:solidFill>
                <a:effectLst/>
                <a:latin typeface="SimHei" panose="02010609060101010101" pitchFamily="49" charset="-122"/>
                <a:ea typeface="SimHei" panose="02010609060101010101" pitchFamily="49" charset="-122"/>
                <a:cs typeface="经典标宋简"/>
              </a:rPr>
              <a:t>10</a:t>
            </a:r>
            <a:r>
              <a:rPr kumimoji="0" lang="zh-CN" altLang="en-US" sz="2800" b="1" i="0" u="none" strike="noStrike" cap="none" normalizeH="0" baseline="0" dirty="0">
                <a:ln>
                  <a:noFill/>
                </a:ln>
                <a:solidFill>
                  <a:srgbClr val="000099"/>
                </a:solidFill>
                <a:effectLst/>
                <a:latin typeface="SimHei" panose="02010609060101010101" pitchFamily="49" charset="-122"/>
                <a:ea typeface="SimHei" panose="02010609060101010101" pitchFamily="49" charset="-122"/>
                <a:cs typeface="经典标宋简"/>
              </a:rPr>
              <a:t>年在麦地那的战事   </a:t>
            </a:r>
            <a:endParaRPr kumimoji="0" lang="zh-CN" altLang="en-US" sz="28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en-US"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最初在麦加时期，穆罕默德在古兰经对战争的教导是：宗教无强迫</a:t>
            </a:r>
            <a:endPar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古兰经</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2</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256)【</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Courier New" panose="02070309020205020404" pitchFamily="49" charset="0"/>
              </a:rPr>
              <a:t>对于宗教，绝无强迫；因为正邪确已分明了。谁不信恶魔而信真主，谁确已把握住坚实的、绝不断折的把柄。真主是全聪的，是全知的。</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Courier New" panose="02070309020205020404" pitchFamily="49" charset="0"/>
              </a:rPr>
              <a:t>】</a:t>
            </a:r>
          </a:p>
          <a:p>
            <a:pPr marL="0" marR="0" lvl="0" indent="0" algn="l" defTabSz="914400" rtl="0" eaLnBrk="0" fontAlgn="base" latinLnBrk="0" hangingPunct="0">
              <a:lnSpc>
                <a:spcPct val="100000"/>
              </a:lnSpc>
              <a:spcBef>
                <a:spcPct val="0"/>
              </a:spcBef>
              <a:spcAft>
                <a:spcPct val="0"/>
              </a:spcAft>
              <a:buClrTx/>
              <a:buSzTx/>
              <a:buFontTx/>
              <a:buNone/>
              <a:tabLst/>
            </a:pPr>
            <a:endParaRPr lang="en-US" altLang="zh-CN" sz="2800" b="1" dirty="0">
              <a:solidFill>
                <a:srgbClr val="008000"/>
              </a:solidFill>
              <a:latin typeface="SimHei" panose="02010609060101010101" pitchFamily="49" charset="-122"/>
              <a:ea typeface="SimHei" panose="02010609060101010101" pitchFamily="49" charset="-122"/>
              <a:cs typeface="Courier New" panose="02070309020205020404" pitchFamily="49"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zh-CN" altLang="en-US"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来到麦地拿，穆罕默德第一个月就积极的筹备武力与备战，但这之前他就想和九岁的爱沙（阿布巴卡的女儿）结婚。到了麦地那以后，他启示：为安拉战争是许可的：</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「谁侵犯你们，你们就可以同样的方法报复谁（古</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2:194)</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endParaRPr kumimoji="0" lang="en-MY" altLang="zh-CN"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endParaRPr>
          </a:p>
          <a:p>
            <a:pPr marL="0" marR="0" lvl="0" indent="0" algn="l" defTabSz="914400" rtl="0" eaLnBrk="0" fontAlgn="base" latinLnBrk="0" hangingPunct="0">
              <a:lnSpc>
                <a:spcPct val="100000"/>
              </a:lnSpc>
              <a:spcBef>
                <a:spcPct val="0"/>
              </a:spcBef>
              <a:spcAft>
                <a:spcPct val="0"/>
              </a:spcAft>
              <a:buClrTx/>
              <a:buSzTx/>
              <a:buFontTx/>
              <a:buNone/>
              <a:tabLst/>
            </a:pPr>
            <a:endParaRPr lang="en-MY" altLang="zh-CN" sz="2800" b="1" dirty="0">
              <a:latin typeface="SimHei" panose="02010609060101010101" pitchFamily="49" charset="-122"/>
              <a:ea typeface="SimHei" panose="02010609060101010101" pitchFamily="49" charset="-122"/>
              <a:cs typeface="经典标宋简"/>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zh-CN"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3</a:t>
            </a:r>
            <a:r>
              <a:rPr kumimoji="0" lang="zh-CN" altLang="en-US"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年后与麦加人打起仗，他启示说：战争是强制的： </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战争已成为你们的定制</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古兰经</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2</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r>
              <a:rPr kumimoji="0" lang="en-US" altLang="zh-CN"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216)</a:t>
            </a:r>
            <a:r>
              <a:rPr kumimoji="0" lang="zh-CN" altLang="en-US" sz="2800" b="1" i="0" u="none" strike="noStrike" cap="none" normalizeH="0" baseline="0" dirty="0">
                <a:ln>
                  <a:noFill/>
                </a:ln>
                <a:solidFill>
                  <a:srgbClr val="008000"/>
                </a:solidFill>
                <a:effectLst/>
                <a:latin typeface="SimHei" panose="02010609060101010101" pitchFamily="49" charset="-122"/>
                <a:ea typeface="SimHei" panose="02010609060101010101" pitchFamily="49" charset="-122"/>
                <a:cs typeface="经典标宋简"/>
              </a:rPr>
              <a:t>。</a:t>
            </a:r>
            <a:r>
              <a:rPr kumimoji="0" lang="zh-CN" altLang="en-US"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 他开始强调政治与军事行动，要求每位信徒有义务为宗教而进行圣战 </a:t>
            </a:r>
            <a:r>
              <a:rPr kumimoji="0" lang="en-US" altLang="zh-CN" sz="2800" b="1" i="0" u="none" strike="noStrike" cap="none" normalizeH="0" baseline="0" dirty="0">
                <a:ln>
                  <a:noFill/>
                </a:ln>
                <a:solidFill>
                  <a:schemeClr val="tx1"/>
                </a:solidFill>
                <a:effectLst/>
                <a:latin typeface="SimHei" panose="02010609060101010101" pitchFamily="49" charset="-122"/>
                <a:ea typeface="SimHei" panose="02010609060101010101" pitchFamily="49" charset="-122"/>
                <a:cs typeface="经典标宋简"/>
              </a:rPr>
              <a:t>Jihad</a:t>
            </a:r>
            <a:r>
              <a:rPr kumimoji="0" lang="zh-CN" altLang="en-US" sz="4800" b="1" i="0" u="none" strike="noStrike" cap="none" normalizeH="0" baseline="0" dirty="0">
                <a:ln>
                  <a:noFill/>
                </a:ln>
                <a:solidFill>
                  <a:schemeClr val="tx1"/>
                </a:solidFill>
                <a:effectLst/>
                <a:latin typeface="+mn-ea"/>
                <a:cs typeface="经典标宋简"/>
              </a:rPr>
              <a:t>。</a:t>
            </a:r>
            <a:r>
              <a:rPr kumimoji="0" lang="zh-CN" altLang="en-US" sz="2800" b="1" i="0" u="none" strike="noStrike" cap="none" normalizeH="0" baseline="0" dirty="0">
                <a:ln>
                  <a:noFill/>
                </a:ln>
                <a:solidFill>
                  <a:schemeClr val="tx1"/>
                </a:solidFill>
                <a:effectLst/>
                <a:latin typeface="+mn-ea"/>
              </a:rPr>
              <a:t> 参与圣战也成为每个穆斯林的一个宗教义务</a:t>
            </a:r>
            <a:endParaRPr kumimoji="0" lang="en-US" altLang="zh-CN" sz="800" b="1" i="0" u="none" strike="noStrike" cap="none" normalizeH="0" baseline="0" dirty="0">
              <a:ln>
                <a:noFill/>
              </a:ln>
              <a:solidFill>
                <a:schemeClr val="tx1"/>
              </a:solidFill>
              <a:effectLst/>
              <a:latin typeface="+mn-ea"/>
            </a:endParaRPr>
          </a:p>
          <a:p>
            <a:pPr marL="0" marR="0" lvl="0" indent="0" algn="l" defTabSz="914400" rtl="0" eaLnBrk="0" fontAlgn="base" latinLnBrk="0" hangingPunct="0">
              <a:lnSpc>
                <a:spcPct val="100000"/>
              </a:lnSpc>
              <a:spcBef>
                <a:spcPct val="0"/>
              </a:spcBef>
              <a:spcAft>
                <a:spcPct val="0"/>
              </a:spcAft>
              <a:buClrTx/>
              <a:buSzTx/>
              <a:buFontTx/>
              <a:buNone/>
              <a:tabLst/>
            </a:pPr>
            <a:endParaRPr lang="en-US" altLang="zh-CN" sz="800" dirty="0"/>
          </a:p>
        </p:txBody>
      </p:sp>
    </p:spTree>
    <p:extLst>
      <p:ext uri="{BB962C8B-B14F-4D97-AF65-F5344CB8AC3E}">
        <p14:creationId xmlns:p14="http://schemas.microsoft.com/office/powerpoint/2010/main" val="2701483963"/>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a:extLst>
              <a:ext uri="{FF2B5EF4-FFF2-40B4-BE49-F238E27FC236}">
                <a16:creationId xmlns:a16="http://schemas.microsoft.com/office/drawing/2014/main" id="{574518E4-5066-6977-A74E-9A3389208FEC}"/>
              </a:ext>
            </a:extLst>
          </p:cNvPr>
          <p:cNvSpPr>
            <a:spLocks noGrp="1"/>
          </p:cNvSpPr>
          <p:nvPr>
            <p:ph type="ftr" sz="quarter" idx="11"/>
          </p:nvPr>
        </p:nvSpPr>
        <p:spPr/>
        <p:txBody>
          <a:bodyPr/>
          <a:lstStyle/>
          <a:p>
            <a:pPr>
              <a:defRPr/>
            </a:pPr>
            <a:r>
              <a:rPr lang="en-US" altLang="zh-CN"/>
              <a:t>穆罕默德的宗教战事                             曾牧</a:t>
            </a:r>
          </a:p>
        </p:txBody>
      </p:sp>
      <p:sp>
        <p:nvSpPr>
          <p:cNvPr id="5" name="Slide Number Placeholder 4">
            <a:extLst>
              <a:ext uri="{FF2B5EF4-FFF2-40B4-BE49-F238E27FC236}">
                <a16:creationId xmlns:a16="http://schemas.microsoft.com/office/drawing/2014/main" id="{C2E2C1F1-65EE-D655-DB81-A0E97EDF91F6}"/>
              </a:ext>
            </a:extLst>
          </p:cNvPr>
          <p:cNvSpPr>
            <a:spLocks noGrp="1"/>
          </p:cNvSpPr>
          <p:nvPr>
            <p:ph type="sldNum" sz="quarter" idx="12"/>
          </p:nvPr>
        </p:nvSpPr>
        <p:spPr/>
        <p:txBody>
          <a:bodyPr/>
          <a:lstStyle/>
          <a:p>
            <a:pPr>
              <a:defRPr/>
            </a:pPr>
            <a:fld id="{9EE27971-1495-4BD9-9EBA-B1E81C82381A}" type="slidenum">
              <a:rPr lang="en-US" altLang="en-US" smtClean="0"/>
              <a:pPr>
                <a:defRPr/>
              </a:pPr>
              <a:t>60</a:t>
            </a:fld>
            <a:endParaRPr lang="en-US" altLang="en-US"/>
          </a:p>
        </p:txBody>
      </p:sp>
      <p:sp>
        <p:nvSpPr>
          <p:cNvPr id="50180" name="TextBox 6">
            <a:extLst>
              <a:ext uri="{FF2B5EF4-FFF2-40B4-BE49-F238E27FC236}">
                <a16:creationId xmlns:a16="http://schemas.microsoft.com/office/drawing/2014/main" id="{B66B0CDC-36DE-7540-78F4-8019E56CCCA5}"/>
              </a:ext>
            </a:extLst>
          </p:cNvPr>
          <p:cNvSpPr txBox="1">
            <a:spLocks noChangeArrowheads="1"/>
          </p:cNvSpPr>
          <p:nvPr/>
        </p:nvSpPr>
        <p:spPr bwMode="auto">
          <a:xfrm>
            <a:off x="0" y="20638"/>
            <a:ext cx="12192000" cy="6924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anose="020F0502020204030204" pitchFamily="34" charset="0"/>
              </a:defRPr>
            </a:lvl1pPr>
            <a:lvl2pPr marL="742950" indent="-285750">
              <a:defRPr>
                <a:solidFill>
                  <a:schemeClr val="tx1"/>
                </a:solidFill>
                <a:latin typeface="Calibri" panose="020F0502020204030204" pitchFamily="34" charset="0"/>
              </a:defRPr>
            </a:lvl2pPr>
            <a:lvl3pPr marL="1143000" indent="-228600">
              <a:defRPr>
                <a:solidFill>
                  <a:schemeClr val="tx1"/>
                </a:solidFill>
                <a:latin typeface="Calibri" panose="020F0502020204030204" pitchFamily="34" charset="0"/>
              </a:defRPr>
            </a:lvl3pPr>
            <a:lvl4pPr marL="1600200" indent="-228600">
              <a:defRPr>
                <a:solidFill>
                  <a:schemeClr val="tx1"/>
                </a:solidFill>
                <a:latin typeface="Calibri" panose="020F0502020204030204" pitchFamily="34" charset="0"/>
              </a:defRPr>
            </a:lvl4pPr>
            <a:lvl5pPr marL="2057400" indent="-228600">
              <a:defRPr>
                <a:solidFill>
                  <a:schemeClr val="tx1"/>
                </a:solidFill>
                <a:latin typeface="Calibri" panose="020F0502020204030204" pitchFamily="34" charset="0"/>
              </a:defRPr>
            </a:lvl5pPr>
            <a:lvl6pPr marL="2514600" indent="-228600" defTabSz="457200" eaLnBrk="0" fontAlgn="base" hangingPunct="0">
              <a:spcBef>
                <a:spcPct val="0"/>
              </a:spcBef>
              <a:spcAft>
                <a:spcPct val="0"/>
              </a:spcAft>
              <a:defRPr>
                <a:solidFill>
                  <a:schemeClr val="tx1"/>
                </a:solidFill>
                <a:latin typeface="Calibri" panose="020F0502020204030204" pitchFamily="34" charset="0"/>
              </a:defRPr>
            </a:lvl6pPr>
            <a:lvl7pPr marL="2971800" indent="-228600" defTabSz="457200" eaLnBrk="0" fontAlgn="base" hangingPunct="0">
              <a:spcBef>
                <a:spcPct val="0"/>
              </a:spcBef>
              <a:spcAft>
                <a:spcPct val="0"/>
              </a:spcAft>
              <a:defRPr>
                <a:solidFill>
                  <a:schemeClr val="tx1"/>
                </a:solidFill>
                <a:latin typeface="Calibri" panose="020F0502020204030204" pitchFamily="34" charset="0"/>
              </a:defRPr>
            </a:lvl7pPr>
            <a:lvl8pPr marL="3429000" indent="-228600" defTabSz="457200" eaLnBrk="0" fontAlgn="base" hangingPunct="0">
              <a:spcBef>
                <a:spcPct val="0"/>
              </a:spcBef>
              <a:spcAft>
                <a:spcPct val="0"/>
              </a:spcAft>
              <a:defRPr>
                <a:solidFill>
                  <a:schemeClr val="tx1"/>
                </a:solidFill>
                <a:latin typeface="Calibri" panose="020F0502020204030204" pitchFamily="34" charset="0"/>
              </a:defRPr>
            </a:lvl8pPr>
            <a:lvl9pPr marL="3886200" indent="-228600" defTabSz="457200" eaLnBrk="0" fontAlgn="base" hangingPunct="0">
              <a:spcBef>
                <a:spcPct val="0"/>
              </a:spcBef>
              <a:spcAft>
                <a:spcPct val="0"/>
              </a:spcAft>
              <a:defRPr>
                <a:solidFill>
                  <a:schemeClr val="tx1"/>
                </a:solidFill>
                <a:latin typeface="Calibri" panose="020F0502020204030204" pitchFamily="34" charset="0"/>
              </a:defRPr>
            </a:lvl9pPr>
          </a:lstStyle>
          <a:p>
            <a:r>
              <a:rPr lang="zh-CN" altLang="en-US" sz="3000" b="1" dirty="0">
                <a:solidFill>
                  <a:srgbClr val="FF0000"/>
                </a:solidFill>
                <a:latin typeface="Microsoft JhengHei" panose="020B0604030504040204" pitchFamily="34" charset="-120"/>
                <a:ea typeface="Microsoft JhengHei" panose="020B0604030504040204" pitchFamily="34" charset="-120"/>
              </a:rPr>
              <a:t>默罕默德死后的第一场内战：</a:t>
            </a:r>
            <a:r>
              <a:rPr lang="en-MY" altLang="en-US" sz="3000" b="1" dirty="0" err="1">
                <a:solidFill>
                  <a:srgbClr val="FF0000"/>
                </a:solidFill>
                <a:latin typeface="Microsoft JhengHei" panose="020B0604030504040204" pitchFamily="34" charset="-120"/>
                <a:ea typeface="Microsoft JhengHei" panose="020B0604030504040204" pitchFamily="34" charset="-120"/>
              </a:rPr>
              <a:t>骆驼之战（Ma‘arakat</a:t>
            </a:r>
            <a:r>
              <a:rPr lang="en-MY" altLang="en-US" sz="3000" b="1" dirty="0">
                <a:solidFill>
                  <a:srgbClr val="FF0000"/>
                </a:solidFill>
                <a:latin typeface="Microsoft JhengHei" panose="020B0604030504040204" pitchFamily="34" charset="-120"/>
                <a:ea typeface="Microsoft JhengHei" panose="020B0604030504040204" pitchFamily="34" charset="-120"/>
              </a:rPr>
              <a:t> al-Jamal）                    </a:t>
            </a:r>
            <a:r>
              <a:rPr lang="en-MY" altLang="en-US" sz="2600" b="1" dirty="0" err="1">
                <a:latin typeface="Microsoft JhengHei" panose="020B0604030504040204" pitchFamily="34" charset="-120"/>
                <a:ea typeface="Microsoft JhengHei" panose="020B0604030504040204" pitchFamily="34" charset="-120"/>
              </a:rPr>
              <a:t>伊斯兰教早期历史中的</a:t>
            </a:r>
            <a:r>
              <a:rPr lang="zh-CN" altLang="en-US" sz="2600" b="1" dirty="0">
                <a:latin typeface="Microsoft JhengHei" panose="020B0604030504040204" pitchFamily="34" charset="-120"/>
                <a:ea typeface="Microsoft JhengHei" panose="020B0604030504040204" pitchFamily="34" charset="-120"/>
              </a:rPr>
              <a:t>第一</a:t>
            </a:r>
            <a:r>
              <a:rPr lang="en-MY" altLang="en-US" sz="2600" b="1" dirty="0">
                <a:latin typeface="Microsoft JhengHei" panose="020B0604030504040204" pitchFamily="34" charset="-120"/>
                <a:ea typeface="Microsoft JhengHei" panose="020B0604030504040204" pitchFamily="34" charset="-120"/>
              </a:rPr>
              <a:t>场</a:t>
            </a:r>
            <a:r>
              <a:rPr lang="zh-CN" altLang="en-US" sz="2600" b="1" dirty="0">
                <a:latin typeface="Microsoft JhengHei" panose="020B0604030504040204" pitchFamily="34" charset="-120"/>
                <a:ea typeface="Microsoft JhengHei" panose="020B0604030504040204" pitchFamily="34" charset="-120"/>
              </a:rPr>
              <a:t>内</a:t>
            </a:r>
            <a:r>
              <a:rPr lang="en-MY" altLang="en-US" sz="2600" b="1" dirty="0">
                <a:latin typeface="Microsoft JhengHei" panose="020B0604030504040204" pitchFamily="34" charset="-120"/>
                <a:ea typeface="Microsoft JhengHei" panose="020B0604030504040204" pitchFamily="34" charset="-120"/>
              </a:rPr>
              <a:t>战，发生在公元656年（伊历36年）。</a:t>
            </a:r>
            <a:r>
              <a:rPr lang="en-MY" altLang="en-US" sz="2600" b="1" dirty="0" err="1">
                <a:latin typeface="Microsoft JhengHei" panose="020B0604030504040204" pitchFamily="34" charset="-120"/>
                <a:ea typeface="Microsoft JhengHei" panose="020B0604030504040204" pitchFamily="34" charset="-120"/>
              </a:rPr>
              <a:t>这场战役因参与者在骆驼附近作战而得名</a:t>
            </a:r>
            <a:r>
              <a:rPr lang="zh-CN" altLang="en-US" sz="2600" b="1" dirty="0">
                <a:latin typeface="Microsoft JhengHei" panose="020B0604030504040204" pitchFamily="34" charset="-120"/>
                <a:ea typeface="Microsoft JhengHei" panose="020B0604030504040204" pitchFamily="34" charset="-120"/>
              </a:rPr>
              <a:t>。骆驼之战的起因：由于第三任哈里发奥斯曼</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本</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阿凡（</a:t>
            </a:r>
            <a:r>
              <a:rPr lang="en-US" altLang="zh-CN" sz="2600" b="1" dirty="0">
                <a:latin typeface="Microsoft JhengHei" panose="020B0604030504040204" pitchFamily="34" charset="-120"/>
                <a:ea typeface="Microsoft JhengHei" panose="020B0604030504040204" pitchFamily="34" charset="-120"/>
              </a:rPr>
              <a:t>Uthman ibn </a:t>
            </a:r>
            <a:r>
              <a:rPr lang="en-US" altLang="zh-CN" sz="2600" b="1" dirty="0" err="1">
                <a:latin typeface="Microsoft JhengHei" panose="020B0604030504040204" pitchFamily="34" charset="-120"/>
                <a:ea typeface="Microsoft JhengHei" panose="020B0604030504040204" pitchFamily="34" charset="-120"/>
              </a:rPr>
              <a:t>Affan</a:t>
            </a:r>
            <a:r>
              <a:rPr lang="zh-CN" altLang="en-US" sz="2600" b="1" dirty="0">
                <a:latin typeface="Microsoft JhengHei" panose="020B0604030504040204" pitchFamily="34" charset="-120"/>
                <a:ea typeface="Microsoft JhengHei" panose="020B0604030504040204" pitchFamily="34" charset="-120"/>
              </a:rPr>
              <a:t>），在位时政策偏袒倭马亚家族、任命亲属为地方总督而引发不满，最终被一群叛军围困并杀害。奥斯曼的死引发了继任者的问题。阿伊莎（</a:t>
            </a:r>
            <a:r>
              <a:rPr lang="en-US" altLang="zh-CN" sz="2600" b="1" dirty="0">
                <a:latin typeface="Microsoft JhengHei" panose="020B0604030504040204" pitchFamily="34" charset="-120"/>
                <a:ea typeface="Microsoft JhengHei" panose="020B0604030504040204" pitchFamily="34" charset="-120"/>
              </a:rPr>
              <a:t>Aisha </a:t>
            </a:r>
            <a:r>
              <a:rPr lang="en-US" altLang="zh-CN" sz="2600" b="1" dirty="0" err="1">
                <a:latin typeface="Microsoft JhengHei" panose="020B0604030504040204" pitchFamily="34" charset="-120"/>
                <a:ea typeface="Microsoft JhengHei" panose="020B0604030504040204" pitchFamily="34" charset="-120"/>
              </a:rPr>
              <a:t>bint</a:t>
            </a:r>
            <a:r>
              <a:rPr lang="en-US" altLang="zh-CN" sz="2600" b="1" dirty="0">
                <a:latin typeface="Microsoft JhengHei" panose="020B0604030504040204" pitchFamily="34" charset="-120"/>
                <a:ea typeface="Microsoft JhengHei" panose="020B0604030504040204" pitchFamily="34" charset="-120"/>
              </a:rPr>
              <a:t> Abu Bakr</a:t>
            </a:r>
            <a:r>
              <a:rPr lang="zh-CN" altLang="en-US" sz="2600" b="1" dirty="0">
                <a:latin typeface="Microsoft JhengHei" panose="020B0604030504040204" pitchFamily="34" charset="-120"/>
                <a:ea typeface="Microsoft JhengHei" panose="020B0604030504040204" pitchFamily="34" charset="-120"/>
              </a:rPr>
              <a:t>），穆罕默德的遗孀之一，对阿里延迟惩罚奥斯曼的凶手感到不满。认为可能出于阿里之手，她成为反对阿里的领导者之一。</a:t>
            </a:r>
            <a:endParaRPr lang="en-MY" altLang="zh-CN" sz="2600" b="1" dirty="0">
              <a:latin typeface="Microsoft JhengHei" panose="020B0604030504040204" pitchFamily="34" charset="-120"/>
              <a:ea typeface="Microsoft JhengHei" panose="020B0604030504040204" pitchFamily="34" charset="-120"/>
            </a:endParaRPr>
          </a:p>
          <a:p>
            <a:endParaRPr lang="en-MY" altLang="zh-CN" sz="2600" b="1" dirty="0">
              <a:latin typeface="Microsoft JhengHei" panose="020B0604030504040204" pitchFamily="34" charset="-120"/>
              <a:ea typeface="Microsoft JhengHei" panose="020B0604030504040204" pitchFamily="34" charset="-120"/>
            </a:endParaRPr>
          </a:p>
          <a:p>
            <a:r>
              <a:rPr lang="zh-CN" altLang="en-US" sz="2600" b="1" dirty="0">
                <a:latin typeface="Microsoft JhengHei" panose="020B0604030504040204" pitchFamily="34" charset="-120"/>
                <a:ea typeface="Microsoft JhengHei" panose="020B0604030504040204" pitchFamily="34" charset="-120"/>
              </a:rPr>
              <a:t> 反对派从麦加出发，前往巴士拉（现位于伊拉克），希望通过军事行动推动对奥斯曼凶手的惩罚。阿里率军前往巴士拉与他们对峙。 双方试图通过谈判解决分歧，谈判失败， 战斗在巴士拉附近爆发。反对派围绕阿伊莎乘坐的一头骆驼展开战斗。双方士兵试图保护或攻击它。 阿里的军队最终击败了反对派，阿伊莎被俘，但阿里对她表示尊重并送她回麦地那。</a:t>
            </a:r>
            <a:endParaRPr lang="en-MY" altLang="zh-CN" sz="2600" b="1" dirty="0">
              <a:latin typeface="Microsoft JhengHei" panose="020B0604030504040204" pitchFamily="34" charset="-120"/>
              <a:ea typeface="Microsoft JhengHei" panose="020B0604030504040204" pitchFamily="34" charset="-120"/>
            </a:endParaRPr>
          </a:p>
          <a:p>
            <a:endParaRPr lang="en-MY" altLang="zh-CN" sz="2600" b="1" dirty="0">
              <a:latin typeface="Microsoft JhengHei" panose="020B0604030504040204" pitchFamily="34" charset="-120"/>
              <a:ea typeface="Microsoft JhengHei" panose="020B0604030504040204" pitchFamily="34" charset="-120"/>
            </a:endParaRPr>
          </a:p>
          <a:p>
            <a:r>
              <a:rPr lang="zh-CN" altLang="en-US" sz="2600" b="1" dirty="0">
                <a:latin typeface="Microsoft JhengHei" panose="020B0604030504040204" pitchFamily="34" charset="-120"/>
                <a:ea typeface="Microsoft JhengHei" panose="020B0604030504040204" pitchFamily="34" charset="-120"/>
              </a:rPr>
              <a:t>尽管阿里取得胜利，但战斗的爆发削弱了他的政治权威，尤其是在叙利亚总督穆阿维叶的势力范围内的起义。 骆驼之战并未平息内战，反而给隔年引发大规模的啥飞战役（公元</a:t>
            </a:r>
            <a:r>
              <a:rPr lang="en-US" altLang="zh-CN" sz="2600" b="1" dirty="0">
                <a:latin typeface="Microsoft JhengHei" panose="020B0604030504040204" pitchFamily="34" charset="-120"/>
                <a:ea typeface="Microsoft JhengHei" panose="020B0604030504040204" pitchFamily="34" charset="-120"/>
              </a:rPr>
              <a:t>657</a:t>
            </a:r>
            <a:r>
              <a:rPr lang="zh-CN" altLang="en-US" sz="2600" b="1" dirty="0">
                <a:latin typeface="Microsoft JhengHei" panose="020B0604030504040204" pitchFamily="34" charset="-120"/>
                <a:ea typeface="Microsoft JhengHei" panose="020B0604030504040204" pitchFamily="34" charset="-120"/>
              </a:rPr>
              <a:t>年）埋下伏笔。</a:t>
            </a:r>
            <a:endParaRPr lang="en-MY" altLang="en-US" sz="2600" b="1" dirty="0">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a:extLst>
              <a:ext uri="{FF2B5EF4-FFF2-40B4-BE49-F238E27FC236}">
                <a16:creationId xmlns:a16="http://schemas.microsoft.com/office/drawing/2014/main" id="{4DC2B1FA-B40D-D631-6A58-6A5E108D11AB}"/>
              </a:ext>
            </a:extLst>
          </p:cNvPr>
          <p:cNvSpPr>
            <a:spLocks noGrp="1"/>
          </p:cNvSpPr>
          <p:nvPr>
            <p:ph type="ftr" sz="quarter" idx="11"/>
          </p:nvPr>
        </p:nvSpPr>
        <p:spPr/>
        <p:txBody>
          <a:bodyPr/>
          <a:lstStyle/>
          <a:p>
            <a:pPr>
              <a:defRPr/>
            </a:pPr>
            <a:r>
              <a:rPr lang="en-US" altLang="zh-CN"/>
              <a:t>穆罕默德的宗教战事                             曾牧</a:t>
            </a:r>
          </a:p>
        </p:txBody>
      </p:sp>
      <p:sp>
        <p:nvSpPr>
          <p:cNvPr id="5" name="Slide Number Placeholder 4">
            <a:extLst>
              <a:ext uri="{FF2B5EF4-FFF2-40B4-BE49-F238E27FC236}">
                <a16:creationId xmlns:a16="http://schemas.microsoft.com/office/drawing/2014/main" id="{8211591B-8B9C-F9A8-DACE-C62514EBF301}"/>
              </a:ext>
            </a:extLst>
          </p:cNvPr>
          <p:cNvSpPr>
            <a:spLocks noGrp="1"/>
          </p:cNvSpPr>
          <p:nvPr>
            <p:ph type="sldNum" sz="quarter" idx="12"/>
          </p:nvPr>
        </p:nvSpPr>
        <p:spPr/>
        <p:txBody>
          <a:bodyPr/>
          <a:lstStyle/>
          <a:p>
            <a:pPr>
              <a:defRPr/>
            </a:pPr>
            <a:fld id="{3B66F1F4-9B83-4022-A6A1-AD50C3645AA5}" type="slidenum">
              <a:rPr lang="en-US" altLang="en-US"/>
              <a:pPr>
                <a:defRPr/>
              </a:pPr>
              <a:t>61</a:t>
            </a:fld>
            <a:endParaRPr lang="en-US" altLang="en-US"/>
          </a:p>
        </p:txBody>
      </p:sp>
      <p:sp>
        <p:nvSpPr>
          <p:cNvPr id="51204" name="TextBox 6">
            <a:extLst>
              <a:ext uri="{FF2B5EF4-FFF2-40B4-BE49-F238E27FC236}">
                <a16:creationId xmlns:a16="http://schemas.microsoft.com/office/drawing/2014/main" id="{42CF9744-436C-7159-10D8-0426D77BDC4E}"/>
              </a:ext>
            </a:extLst>
          </p:cNvPr>
          <p:cNvSpPr txBox="1">
            <a:spLocks noChangeArrowheads="1"/>
          </p:cNvSpPr>
          <p:nvPr/>
        </p:nvSpPr>
        <p:spPr bwMode="auto">
          <a:xfrm>
            <a:off x="-21021" y="0"/>
            <a:ext cx="12192000" cy="65556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zh-CN" altLang="en-US" sz="3000" b="1" dirty="0">
                <a:solidFill>
                  <a:srgbClr val="FF0000"/>
                </a:solidFill>
                <a:latin typeface="Microsoft JhengHei" panose="020B0604030504040204" pitchFamily="34" charset="-120"/>
                <a:ea typeface="Microsoft JhengHei" panose="020B0604030504040204" pitchFamily="34" charset="-120"/>
              </a:rPr>
              <a:t>第</a:t>
            </a:r>
            <a:r>
              <a:rPr lang="en-US" altLang="zh-CN" sz="3000" b="1" dirty="0">
                <a:solidFill>
                  <a:srgbClr val="FF0000"/>
                </a:solidFill>
                <a:latin typeface="Microsoft JhengHei" panose="020B0604030504040204" pitchFamily="34" charset="-120"/>
                <a:ea typeface="Microsoft JhengHei" panose="020B0604030504040204" pitchFamily="34" charset="-120"/>
              </a:rPr>
              <a:t>2</a:t>
            </a:r>
            <a:r>
              <a:rPr lang="zh-CN" altLang="en-US" sz="3000" b="1" dirty="0">
                <a:solidFill>
                  <a:srgbClr val="FF0000"/>
                </a:solidFill>
                <a:latin typeface="Microsoft JhengHei" panose="020B0604030504040204" pitchFamily="34" charset="-120"/>
                <a:ea typeface="Microsoft JhengHei" panose="020B0604030504040204" pitchFamily="34" charset="-120"/>
              </a:rPr>
              <a:t>场内战：沙飞之战（</a:t>
            </a:r>
            <a:r>
              <a:rPr lang="en-US" altLang="zh-CN" sz="3000" b="1" dirty="0">
                <a:solidFill>
                  <a:srgbClr val="FF0000"/>
                </a:solidFill>
                <a:latin typeface="Microsoft JhengHei" panose="020B0604030504040204" pitchFamily="34" charset="-120"/>
                <a:ea typeface="Microsoft JhengHei" panose="020B0604030504040204" pitchFamily="34" charset="-120"/>
              </a:rPr>
              <a:t>Battle of </a:t>
            </a:r>
            <a:r>
              <a:rPr lang="en-US" altLang="zh-CN" sz="3000" b="1" dirty="0" err="1">
                <a:solidFill>
                  <a:srgbClr val="FF0000"/>
                </a:solidFill>
                <a:latin typeface="Microsoft JhengHei" panose="020B0604030504040204" pitchFamily="34" charset="-120"/>
                <a:ea typeface="Microsoft JhengHei" panose="020B0604030504040204" pitchFamily="34" charset="-120"/>
              </a:rPr>
              <a:t>Siffin</a:t>
            </a:r>
            <a:r>
              <a:rPr lang="zh-CN" altLang="en-US" sz="3000" b="1" dirty="0">
                <a:solidFill>
                  <a:srgbClr val="FF0000"/>
                </a:solidFill>
                <a:latin typeface="Microsoft JhengHei" panose="020B0604030504040204" pitchFamily="34" charset="-120"/>
                <a:ea typeface="Microsoft JhengHei" panose="020B0604030504040204" pitchFamily="34" charset="-120"/>
              </a:rPr>
              <a:t>）</a:t>
            </a:r>
            <a:r>
              <a:rPr lang="zh-CN" altLang="en-US" sz="3000" dirty="0">
                <a:solidFill>
                  <a:srgbClr val="FF0000"/>
                </a:solidFill>
                <a:latin typeface="Microsoft JhengHei" panose="020B0604030504040204" pitchFamily="34" charset="-120"/>
                <a:ea typeface="Microsoft JhengHei" panose="020B0604030504040204" pitchFamily="34" charset="-120"/>
              </a:rPr>
              <a:t> </a:t>
            </a:r>
            <a:endParaRPr lang="en-MY" altLang="zh-CN" sz="3000" dirty="0">
              <a:solidFill>
                <a:srgbClr val="FF0000"/>
              </a:solidFill>
              <a:latin typeface="Microsoft JhengHei" panose="020B0604030504040204" pitchFamily="34" charset="-120"/>
              <a:ea typeface="Microsoft JhengHei" panose="020B0604030504040204" pitchFamily="34" charset="-120"/>
            </a:endParaRPr>
          </a:p>
          <a:p>
            <a:pPr>
              <a:lnSpc>
                <a:spcPct val="100000"/>
              </a:lnSpc>
              <a:spcBef>
                <a:spcPct val="0"/>
              </a:spcBef>
              <a:buNone/>
            </a:pPr>
            <a:r>
              <a:rPr lang="zh-CN" altLang="en-US" sz="2600" b="1" dirty="0">
                <a:latin typeface="Microsoft JhengHei" panose="020B0604030504040204" pitchFamily="34" charset="-120"/>
                <a:ea typeface="Microsoft JhengHei" panose="020B0604030504040204" pitchFamily="34" charset="-120"/>
              </a:rPr>
              <a:t>公元</a:t>
            </a:r>
            <a:r>
              <a:rPr lang="en-US" altLang="zh-CN" sz="2600" b="1" dirty="0">
                <a:latin typeface="Microsoft JhengHei" panose="020B0604030504040204" pitchFamily="34" charset="-120"/>
                <a:ea typeface="Microsoft JhengHei" panose="020B0604030504040204" pitchFamily="34" charset="-120"/>
              </a:rPr>
              <a:t>656</a:t>
            </a:r>
            <a:r>
              <a:rPr lang="zh-CN" altLang="en-US" sz="2600" b="1" dirty="0">
                <a:latin typeface="Microsoft JhengHei" panose="020B0604030504040204" pitchFamily="34" charset="-120"/>
                <a:ea typeface="Microsoft JhengHei" panose="020B0604030504040204" pitchFamily="34" charset="-120"/>
              </a:rPr>
              <a:t>年第三任哈里发奥斯曼</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本</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阿凡（</a:t>
            </a:r>
            <a:r>
              <a:rPr lang="en-US" altLang="zh-CN" sz="2600" b="1" dirty="0">
                <a:latin typeface="Microsoft JhengHei" panose="020B0604030504040204" pitchFamily="34" charset="-120"/>
                <a:ea typeface="Microsoft JhengHei" panose="020B0604030504040204" pitchFamily="34" charset="-120"/>
              </a:rPr>
              <a:t>Uthman ibn </a:t>
            </a:r>
            <a:r>
              <a:rPr lang="en-US" altLang="zh-CN" sz="2600" b="1" dirty="0" err="1">
                <a:latin typeface="Microsoft JhengHei" panose="020B0604030504040204" pitchFamily="34" charset="-120"/>
                <a:ea typeface="Microsoft JhengHei" panose="020B0604030504040204" pitchFamily="34" charset="-120"/>
              </a:rPr>
              <a:t>Affan</a:t>
            </a:r>
            <a:r>
              <a:rPr lang="zh-CN" altLang="en-US" sz="2600" b="1" dirty="0">
                <a:latin typeface="Microsoft JhengHei" panose="020B0604030504040204" pitchFamily="34" charset="-120"/>
                <a:ea typeface="Microsoft JhengHei" panose="020B0604030504040204" pitchFamily="34" charset="-120"/>
              </a:rPr>
              <a:t>）在一场叛乱中被刺杀。奥斯曼死后，穆斯林选举阿里为第四任哈里发。 </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然而，有些穆斯林特别是爱莎与叙利亚的穆阿维叶及其支持者，怀疑是不是阿里派系为了篡位，对奥斯曼刺杀？就因这事引发骆驼之战。阿里派系取得优势，却留下更多分歧，憎恨，斗争，对立。</a:t>
            </a:r>
            <a:endParaRPr lang="en-MY" altLang="zh-CN" sz="2600"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endParaRPr lang="en-MY" altLang="zh-CN" sz="2600"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r>
              <a:rPr lang="zh-CN" altLang="en-US" sz="2600" b="1" dirty="0">
                <a:latin typeface="Microsoft JhengHei" panose="020B0604030504040204" pitchFamily="34" charset="-120"/>
                <a:ea typeface="Microsoft JhengHei" panose="020B0604030504040204" pitchFamily="34" charset="-120"/>
              </a:rPr>
              <a:t>这第</a:t>
            </a:r>
            <a:r>
              <a:rPr lang="en-US" altLang="zh-CN" sz="2600" b="1" dirty="0">
                <a:latin typeface="Microsoft JhengHei" panose="020B0604030504040204" pitchFamily="34" charset="-120"/>
                <a:ea typeface="Microsoft JhengHei" panose="020B0604030504040204" pitchFamily="34" charset="-120"/>
              </a:rPr>
              <a:t>2</a:t>
            </a:r>
            <a:r>
              <a:rPr lang="zh-CN" altLang="en-US" sz="2600" b="1" dirty="0">
                <a:latin typeface="Microsoft JhengHei" panose="020B0604030504040204" pitchFamily="34" charset="-120"/>
                <a:ea typeface="Microsoft JhengHei" panose="020B0604030504040204" pitchFamily="34" charset="-120"/>
              </a:rPr>
              <a:t>场内战是伊斯兰历史上一场著名的内战，发生于公元</a:t>
            </a:r>
            <a:r>
              <a:rPr lang="en-US" altLang="zh-CN" sz="2600" b="1" dirty="0">
                <a:latin typeface="Microsoft JhengHei" panose="020B0604030504040204" pitchFamily="34" charset="-120"/>
                <a:ea typeface="Microsoft JhengHei" panose="020B0604030504040204" pitchFamily="34" charset="-120"/>
              </a:rPr>
              <a:t>657</a:t>
            </a:r>
            <a:r>
              <a:rPr lang="zh-CN" altLang="en-US" sz="2600" b="1" dirty="0">
                <a:latin typeface="Microsoft JhengHei" panose="020B0604030504040204" pitchFamily="34" charset="-120"/>
                <a:ea typeface="Microsoft JhengHei" panose="020B0604030504040204" pitchFamily="34" charset="-120"/>
              </a:rPr>
              <a:t>年（伊历</a:t>
            </a:r>
            <a:r>
              <a:rPr lang="en-US" altLang="zh-CN" sz="2600" b="1" dirty="0">
                <a:latin typeface="Microsoft JhengHei" panose="020B0604030504040204" pitchFamily="34" charset="-120"/>
                <a:ea typeface="Microsoft JhengHei" panose="020B0604030504040204" pitchFamily="34" charset="-120"/>
              </a:rPr>
              <a:t>37</a:t>
            </a:r>
            <a:r>
              <a:rPr lang="zh-CN" altLang="en-US" sz="2600" b="1" dirty="0">
                <a:latin typeface="Microsoft JhengHei" panose="020B0604030504040204" pitchFamily="34" charset="-120"/>
                <a:ea typeface="Microsoft JhengHei" panose="020B0604030504040204" pitchFamily="34" charset="-120"/>
              </a:rPr>
              <a:t>年）。冲突的双方为第四任哈里发阿里</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本</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阿布</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塔利卜（</a:t>
            </a:r>
            <a:r>
              <a:rPr lang="en-US" altLang="zh-CN" sz="2600" b="1" dirty="0">
                <a:latin typeface="Microsoft JhengHei" panose="020B0604030504040204" pitchFamily="34" charset="-120"/>
                <a:ea typeface="Microsoft JhengHei" panose="020B0604030504040204" pitchFamily="34" charset="-120"/>
              </a:rPr>
              <a:t>Ali ibn Abu Talib</a:t>
            </a:r>
            <a:r>
              <a:rPr lang="zh-CN" altLang="en-US" sz="2600" b="1" dirty="0">
                <a:latin typeface="Microsoft JhengHei" panose="020B0604030504040204" pitchFamily="34" charset="-120"/>
                <a:ea typeface="Microsoft JhengHei" panose="020B0604030504040204" pitchFamily="34" charset="-120"/>
              </a:rPr>
              <a:t>）对垒叙利亚总督穆阿维叶</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本</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阿布</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苏反（</a:t>
            </a:r>
            <a:r>
              <a:rPr lang="en-US" altLang="zh-CN" sz="2600" b="1" dirty="0">
                <a:latin typeface="Microsoft JhengHei" panose="020B0604030504040204" pitchFamily="34" charset="-120"/>
                <a:ea typeface="Microsoft JhengHei" panose="020B0604030504040204" pitchFamily="34" charset="-120"/>
              </a:rPr>
              <a:t>Mu‘awiyah ibn Abu Sufyan</a:t>
            </a:r>
            <a:r>
              <a:rPr lang="zh-CN" altLang="en-US" sz="2600" b="1" dirty="0">
                <a:latin typeface="Microsoft JhengHei" panose="020B0604030504040204" pitchFamily="34" charset="-120"/>
                <a:ea typeface="Microsoft JhengHei" panose="020B0604030504040204" pitchFamily="34" charset="-120"/>
              </a:rPr>
              <a:t>）。双方对立起来在沙飞（</a:t>
            </a:r>
            <a:r>
              <a:rPr lang="en-US" altLang="zh-CN" sz="2600" b="1" dirty="0" err="1">
                <a:latin typeface="Microsoft JhengHei" panose="020B0604030504040204" pitchFamily="34" charset="-120"/>
                <a:ea typeface="Microsoft JhengHei" panose="020B0604030504040204" pitchFamily="34" charset="-120"/>
              </a:rPr>
              <a:t>Siffin</a:t>
            </a:r>
            <a:r>
              <a:rPr lang="zh-CN" altLang="en-US" sz="2600" b="1" dirty="0">
                <a:latin typeface="Microsoft JhengHei" panose="020B0604030504040204" pitchFamily="34" charset="-120"/>
                <a:ea typeface="Microsoft JhengHei" panose="020B0604030504040204" pitchFamily="34" charset="-120"/>
              </a:rPr>
              <a:t>），靠近幼发拉底河（今叙利亚东部）。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阿里率领的军队约</a:t>
            </a:r>
            <a:r>
              <a:rPr lang="en-US" altLang="zh-CN" sz="2600" b="1" dirty="0">
                <a:latin typeface="Microsoft JhengHei" panose="020B0604030504040204" pitchFamily="34" charset="-120"/>
                <a:ea typeface="Microsoft JhengHei" panose="020B0604030504040204" pitchFamily="34" charset="-120"/>
              </a:rPr>
              <a:t>8</a:t>
            </a:r>
            <a:r>
              <a:rPr lang="zh-CN" altLang="en-US" sz="2600" b="1" dirty="0">
                <a:latin typeface="Microsoft JhengHei" panose="020B0604030504040204" pitchFamily="34" charset="-120"/>
                <a:ea typeface="Microsoft JhengHei" panose="020B0604030504040204" pitchFamily="34" charset="-120"/>
              </a:rPr>
              <a:t>万至</a:t>
            </a:r>
            <a:r>
              <a:rPr lang="en-US" altLang="zh-CN" sz="2600" b="1" dirty="0">
                <a:latin typeface="Microsoft JhengHei" panose="020B0604030504040204" pitchFamily="34" charset="-120"/>
                <a:ea typeface="Microsoft JhengHei" panose="020B0604030504040204" pitchFamily="34" charset="-120"/>
              </a:rPr>
              <a:t>10</a:t>
            </a:r>
            <a:r>
              <a:rPr lang="zh-CN" altLang="en-US" sz="2600" b="1" dirty="0">
                <a:latin typeface="Microsoft JhengHei" panose="020B0604030504040204" pitchFamily="34" charset="-120"/>
                <a:ea typeface="Microsoft JhengHei" panose="020B0604030504040204" pitchFamily="34" charset="-120"/>
              </a:rPr>
              <a:t>万人。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穆阿维叶的军队约</a:t>
            </a:r>
            <a:r>
              <a:rPr lang="en-US" altLang="zh-CN" sz="2600" b="1" dirty="0">
                <a:latin typeface="Microsoft JhengHei" panose="020B0604030504040204" pitchFamily="34" charset="-120"/>
                <a:ea typeface="Microsoft JhengHei" panose="020B0604030504040204" pitchFamily="34" charset="-120"/>
              </a:rPr>
              <a:t>7</a:t>
            </a:r>
            <a:r>
              <a:rPr lang="zh-CN" altLang="en-US" sz="2600" b="1" dirty="0">
                <a:latin typeface="Microsoft JhengHei" panose="020B0604030504040204" pitchFamily="34" charset="-120"/>
                <a:ea typeface="Microsoft JhengHei" panose="020B0604030504040204" pitchFamily="34" charset="-120"/>
              </a:rPr>
              <a:t>万至</a:t>
            </a:r>
            <a:r>
              <a:rPr lang="en-US" altLang="zh-CN" sz="2600" b="1" dirty="0">
                <a:latin typeface="Microsoft JhengHei" panose="020B0604030504040204" pitchFamily="34" charset="-120"/>
                <a:ea typeface="Microsoft JhengHei" panose="020B0604030504040204" pitchFamily="34" charset="-120"/>
              </a:rPr>
              <a:t>8</a:t>
            </a:r>
            <a:r>
              <a:rPr lang="zh-CN" altLang="en-US" sz="2600" b="1" dirty="0">
                <a:latin typeface="Microsoft JhengHei" panose="020B0604030504040204" pitchFamily="34" charset="-120"/>
                <a:ea typeface="Microsoft JhengHei" panose="020B0604030504040204" pitchFamily="34" charset="-120"/>
              </a:rPr>
              <a:t>万人。战斗在公元</a:t>
            </a:r>
            <a:r>
              <a:rPr lang="en-US" altLang="zh-CN" sz="2600" b="1" dirty="0">
                <a:latin typeface="Microsoft JhengHei" panose="020B0604030504040204" pitchFamily="34" charset="-120"/>
                <a:ea typeface="Microsoft JhengHei" panose="020B0604030504040204" pitchFamily="34" charset="-120"/>
              </a:rPr>
              <a:t>657</a:t>
            </a:r>
            <a:r>
              <a:rPr lang="zh-CN" altLang="en-US" sz="2600" b="1" dirty="0">
                <a:latin typeface="Microsoft JhengHei" panose="020B0604030504040204" pitchFamily="34" charset="-120"/>
                <a:ea typeface="Microsoft JhengHei" panose="020B0604030504040204" pitchFamily="34" charset="-120"/>
              </a:rPr>
              <a:t>年</a:t>
            </a:r>
            <a:r>
              <a:rPr lang="en-US" altLang="zh-CN" sz="2600" b="1" dirty="0">
                <a:latin typeface="Microsoft JhengHei" panose="020B0604030504040204" pitchFamily="34" charset="-120"/>
                <a:ea typeface="Microsoft JhengHei" panose="020B0604030504040204" pitchFamily="34" charset="-120"/>
              </a:rPr>
              <a:t>7</a:t>
            </a:r>
            <a:r>
              <a:rPr lang="zh-CN" altLang="en-US" sz="2600" b="1" dirty="0">
                <a:latin typeface="Microsoft JhengHei" panose="020B0604030504040204" pitchFamily="34" charset="-120"/>
                <a:ea typeface="Microsoft JhengHei" panose="020B0604030504040204" pitchFamily="34" charset="-120"/>
              </a:rPr>
              <a:t>月爆发，持续数天。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双方都投入了大量兵力，战斗异常激烈，伤亡惨重。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阿里的军队在战术上占优，逐渐逼迫穆阿维叶的军队后撤。 穆阿维叶的军队举起</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古兰经</a:t>
            </a:r>
            <a:r>
              <a:rPr lang="en-US" altLang="zh-CN" sz="2600" b="1" dirty="0">
                <a:latin typeface="Microsoft JhengHei" panose="020B0604030504040204" pitchFamily="34" charset="-120"/>
                <a:ea typeface="Microsoft JhengHei" panose="020B0604030504040204" pitchFamily="34" charset="-120"/>
              </a:rPr>
              <a:t>》</a:t>
            </a:r>
            <a:r>
              <a:rPr lang="zh-CN" altLang="en-US" sz="2600" b="1" dirty="0">
                <a:latin typeface="Microsoft JhengHei" panose="020B0604030504040204" pitchFamily="34" charset="-120"/>
                <a:ea typeface="Microsoft JhengHei" panose="020B0604030504040204" pitchFamily="34" charset="-120"/>
              </a:rPr>
              <a:t>请求仲裁。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阿里的军队内部分裂，有人主张继续战斗，有人支持接受仲裁。 最终，阿里选择通过仲裁解决争端。 仲裁结果对阿里不利。他的支持者中许多人因此离去，形成了后来的哈瓦利吉派（</a:t>
            </a:r>
            <a:r>
              <a:rPr lang="en-US" altLang="zh-CN" sz="2600" b="1" dirty="0">
                <a:latin typeface="Microsoft JhengHei" panose="020B0604030504040204" pitchFamily="34" charset="-120"/>
                <a:ea typeface="Microsoft JhengHei" panose="020B0604030504040204" pitchFamily="34" charset="-120"/>
              </a:rPr>
              <a:t>Khawarij</a:t>
            </a:r>
            <a:r>
              <a:rPr lang="zh-CN" altLang="en-US" sz="2600" b="1" dirty="0">
                <a:latin typeface="Microsoft JhengHei" panose="020B0604030504040204" pitchFamily="34" charset="-120"/>
                <a:ea typeface="Microsoft JhengHei" panose="020B0604030504040204" pitchFamily="34" charset="-120"/>
              </a:rPr>
              <a:t>）。</a:t>
            </a:r>
            <a:endParaRPr lang="en-MY" altLang="en-US" sz="2600" b="1" dirty="0">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9D92890A-D825-3608-1228-831C15001CF6}"/>
              </a:ext>
            </a:extLst>
          </p:cNvPr>
          <p:cNvSpPr>
            <a:spLocks noGrp="1"/>
          </p:cNvSpPr>
          <p:nvPr>
            <p:ph type="ftr" sz="quarter" idx="11"/>
          </p:nvPr>
        </p:nvSpPr>
        <p:spPr/>
        <p:txBody>
          <a:bodyPr/>
          <a:lstStyle/>
          <a:p>
            <a:pPr>
              <a:defRPr/>
            </a:pPr>
            <a:r>
              <a:rPr lang="en-US" altLang="zh-CN"/>
              <a:t>穆罕默德的宗教战事                             曾牧</a:t>
            </a:r>
          </a:p>
        </p:txBody>
      </p:sp>
      <p:sp>
        <p:nvSpPr>
          <p:cNvPr id="3" name="Slide Number Placeholder 2">
            <a:extLst>
              <a:ext uri="{FF2B5EF4-FFF2-40B4-BE49-F238E27FC236}">
                <a16:creationId xmlns:a16="http://schemas.microsoft.com/office/drawing/2014/main" id="{F2C7C82A-AA40-AE6F-8939-A2F6BE758F59}"/>
              </a:ext>
            </a:extLst>
          </p:cNvPr>
          <p:cNvSpPr>
            <a:spLocks noGrp="1"/>
          </p:cNvSpPr>
          <p:nvPr>
            <p:ph type="sldNum" sz="quarter" idx="12"/>
          </p:nvPr>
        </p:nvSpPr>
        <p:spPr/>
        <p:txBody>
          <a:bodyPr/>
          <a:lstStyle/>
          <a:p>
            <a:pPr>
              <a:defRPr/>
            </a:pPr>
            <a:fld id="{990B7510-994F-40E7-BCA0-56EAC2DEB40F}" type="slidenum">
              <a:rPr lang="en-US" altLang="en-US"/>
              <a:pPr>
                <a:defRPr/>
              </a:pPr>
              <a:t>62</a:t>
            </a:fld>
            <a:endParaRPr lang="en-US" altLang="en-US"/>
          </a:p>
        </p:txBody>
      </p:sp>
      <p:sp>
        <p:nvSpPr>
          <p:cNvPr id="52228" name="TextBox 4">
            <a:extLst>
              <a:ext uri="{FF2B5EF4-FFF2-40B4-BE49-F238E27FC236}">
                <a16:creationId xmlns:a16="http://schemas.microsoft.com/office/drawing/2014/main" id="{9B965D62-0547-E7D5-9D8E-099149372840}"/>
              </a:ext>
            </a:extLst>
          </p:cNvPr>
          <p:cNvSpPr txBox="1">
            <a:spLocks noChangeArrowheads="1"/>
          </p:cNvSpPr>
          <p:nvPr/>
        </p:nvSpPr>
        <p:spPr bwMode="auto">
          <a:xfrm>
            <a:off x="-3175" y="0"/>
            <a:ext cx="12192000" cy="6248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defTabSz="4572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zh-CN" altLang="en-US" sz="3200" b="1" dirty="0">
                <a:solidFill>
                  <a:srgbClr val="FF0000"/>
                </a:solidFill>
                <a:latin typeface="Microsoft JhengHei" panose="020B0604030504040204" pitchFamily="34" charset="-120"/>
                <a:ea typeface="Microsoft JhengHei" panose="020B0604030504040204" pitchFamily="34" charset="-120"/>
              </a:rPr>
              <a:t>失败的</a:t>
            </a:r>
            <a:r>
              <a:rPr lang="en-MY" altLang="en-US" sz="3200" b="1" dirty="0" err="1">
                <a:solidFill>
                  <a:srgbClr val="FF0000"/>
                </a:solidFill>
                <a:latin typeface="Microsoft JhengHei" panose="020B0604030504040204" pitchFamily="34" charset="-120"/>
                <a:ea typeface="Microsoft JhengHei" panose="020B0604030504040204" pitchFamily="34" charset="-120"/>
              </a:rPr>
              <a:t>仲裁事件（Tahleef</a:t>
            </a:r>
            <a:r>
              <a:rPr lang="en-MY" altLang="en-US" sz="3200" b="1" dirty="0">
                <a:solidFill>
                  <a:srgbClr val="FF0000"/>
                </a:solidFill>
                <a:latin typeface="Microsoft JhengHei" panose="020B0604030504040204" pitchFamily="34" charset="-120"/>
                <a:ea typeface="Microsoft JhengHei" panose="020B0604030504040204" pitchFamily="34" charset="-120"/>
              </a:rPr>
              <a:t>）</a:t>
            </a:r>
          </a:p>
          <a:p>
            <a:pPr eaLnBrk="1" hangingPunct="1">
              <a:lnSpc>
                <a:spcPct val="100000"/>
              </a:lnSpc>
              <a:spcBef>
                <a:spcPct val="0"/>
              </a:spcBef>
              <a:buFontTx/>
              <a:buNone/>
            </a:pPr>
            <a:endParaRPr lang="en-MY" altLang="en-US" sz="3200" b="1" dirty="0">
              <a:solidFill>
                <a:srgbClr val="FF0000"/>
              </a:solidFill>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r>
              <a:rPr lang="zh-CN" altLang="en-US" b="1" dirty="0">
                <a:latin typeface="Microsoft JhengHei" panose="020B0604030504040204" pitchFamily="34" charset="-120"/>
                <a:ea typeface="Microsoft JhengHei" panose="020B0604030504040204" pitchFamily="34" charset="-120"/>
              </a:rPr>
              <a:t>阿里选择阿布</a:t>
            </a:r>
            <a:r>
              <a:rPr lang="en-US" altLang="zh-CN"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穆萨</a:t>
            </a:r>
            <a:r>
              <a:rPr lang="en-US" altLang="zh-CN"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阿沙里（</a:t>
            </a:r>
            <a:r>
              <a:rPr lang="en-MY" altLang="en-US" b="1" dirty="0">
                <a:latin typeface="Microsoft JhengHei" panose="020B0604030504040204" pitchFamily="34" charset="-120"/>
                <a:ea typeface="Microsoft JhengHei" panose="020B0604030504040204" pitchFamily="34" charset="-120"/>
              </a:rPr>
              <a:t>Abu Musa al-</a:t>
            </a:r>
            <a:r>
              <a:rPr lang="en-MY" altLang="en-US" b="1" dirty="0" err="1">
                <a:latin typeface="Microsoft JhengHei" panose="020B0604030504040204" pitchFamily="34" charset="-120"/>
                <a:ea typeface="Microsoft JhengHei" panose="020B0604030504040204" pitchFamily="34" charset="-120"/>
              </a:rPr>
              <a:t>Ash‘ari</a:t>
            </a:r>
            <a:r>
              <a:rPr lang="en-MY" altLang="en-US"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作为仲裁代表，穆阿维叶选择阿姆鲁</a:t>
            </a:r>
            <a:r>
              <a:rPr lang="en-US" altLang="zh-CN"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本</a:t>
            </a:r>
            <a:r>
              <a:rPr lang="en-US" altLang="zh-CN" b="1" dirty="0">
                <a:latin typeface="Microsoft JhengHei" panose="020B0604030504040204" pitchFamily="34" charset="-120"/>
                <a:ea typeface="Microsoft JhengHei" panose="020B0604030504040204" pitchFamily="34" charset="-120"/>
              </a:rPr>
              <a:t>·</a:t>
            </a:r>
            <a:r>
              <a:rPr lang="zh-CN" altLang="en-US" b="1" dirty="0">
                <a:latin typeface="Microsoft JhengHei" panose="020B0604030504040204" pitchFamily="34" charset="-120"/>
                <a:ea typeface="Microsoft JhengHei" panose="020B0604030504040204" pitchFamily="34" charset="-120"/>
              </a:rPr>
              <a:t>阿斯（</a:t>
            </a:r>
            <a:r>
              <a:rPr lang="en-MY" altLang="en-US" b="1" dirty="0">
                <a:latin typeface="Microsoft JhengHei" panose="020B0604030504040204" pitchFamily="34" charset="-120"/>
                <a:ea typeface="Microsoft JhengHei" panose="020B0604030504040204" pitchFamily="34" charset="-120"/>
              </a:rPr>
              <a:t>Amr ibn al-As）</a:t>
            </a:r>
            <a:r>
              <a:rPr lang="zh-CN" altLang="en-US" b="1" dirty="0">
                <a:latin typeface="Microsoft JhengHei" panose="020B0604030504040204" pitchFamily="34" charset="-120"/>
                <a:ea typeface="Microsoft JhengHei" panose="020B0604030504040204" pitchFamily="34" charset="-120"/>
              </a:rPr>
              <a:t>。仲裁未能解决争端，反而进一步削弱了阿里的地位。 </a:t>
            </a:r>
            <a:r>
              <a:rPr lang="en-US" altLang="zh-CN" b="1" dirty="0">
                <a:latin typeface="Microsoft JhengHei" panose="020B0604030504040204" pitchFamily="34" charset="-120"/>
                <a:ea typeface="Microsoft JhengHei" panose="020B0604030504040204" pitchFamily="34" charset="-120"/>
              </a:rPr>
              <a:t>• </a:t>
            </a:r>
            <a:r>
              <a:rPr lang="zh-CN" altLang="en-US" b="1" dirty="0">
                <a:latin typeface="Microsoft JhengHei" panose="020B0604030504040204" pitchFamily="34" charset="-120"/>
                <a:ea typeface="Microsoft JhengHei" panose="020B0604030504040204" pitchFamily="34" charset="-120"/>
              </a:rPr>
              <a:t>阿里的支持者中，一部分人对仲裁感到不满，最终分裂为哈瓦利吉派（</a:t>
            </a:r>
            <a:r>
              <a:rPr lang="en-US" altLang="zh-CN" b="1" dirty="0">
                <a:latin typeface="Microsoft JhengHei" panose="020B0604030504040204" pitchFamily="34" charset="-120"/>
                <a:ea typeface="Microsoft JhengHei" panose="020B0604030504040204" pitchFamily="34" charset="-120"/>
              </a:rPr>
              <a:t>Khawarij</a:t>
            </a:r>
            <a:r>
              <a:rPr lang="zh-CN" altLang="en-US" b="1" dirty="0">
                <a:latin typeface="Microsoft JhengHei" panose="020B0604030504040204" pitchFamily="34" charset="-120"/>
                <a:ea typeface="Microsoft JhengHei" panose="020B0604030504040204" pitchFamily="34" charset="-120"/>
              </a:rPr>
              <a:t>），本来说是中立，后来成为一个极端派别，对阿里和穆阿维叶都持反对态度。阿里未能完全击败穆阿维叶，哈里发的权威受到严重削弱。</a:t>
            </a:r>
            <a:endParaRPr lang="en-MY" altLang="zh-CN"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endParaRPr lang="en-MY" altLang="en-US"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r>
              <a:rPr lang="zh-CN" altLang="en-US" b="1" dirty="0">
                <a:latin typeface="Microsoft JhengHei" panose="020B0604030504040204" pitchFamily="34" charset="-120"/>
                <a:ea typeface="Microsoft JhengHei" panose="020B0604030504040204" pitchFamily="34" charset="-120"/>
              </a:rPr>
              <a:t>沙飞之战，加剧了穆斯林内部的分裂，直接导致支持麦加的逊尼派和支持阿里的什叶派的最终形成。</a:t>
            </a:r>
            <a:endParaRPr lang="en-MY" altLang="zh-CN"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endParaRPr lang="en-MY" altLang="zh-CN" b="1" dirty="0">
              <a:latin typeface="Microsoft JhengHei" panose="020B0604030504040204" pitchFamily="34" charset="-120"/>
              <a:ea typeface="Microsoft JhengHei" panose="020B0604030504040204" pitchFamily="34" charset="-120"/>
            </a:endParaRPr>
          </a:p>
          <a:p>
            <a:pPr eaLnBrk="1" hangingPunct="1">
              <a:lnSpc>
                <a:spcPct val="100000"/>
              </a:lnSpc>
              <a:spcBef>
                <a:spcPct val="0"/>
              </a:spcBef>
              <a:buFontTx/>
              <a:buNone/>
            </a:pPr>
            <a:r>
              <a:rPr lang="zh-CN" altLang="en-US" b="1" dirty="0">
                <a:latin typeface="Microsoft JhengHei" panose="020B0604030504040204" pitchFamily="34" charset="-120"/>
                <a:ea typeface="Microsoft JhengHei" panose="020B0604030504040204" pitchFamily="34" charset="-120"/>
              </a:rPr>
              <a:t>穆阿维叶利用仲裁的结果，继续巩固叙利亚的统治，最终在公元</a:t>
            </a:r>
            <a:r>
              <a:rPr lang="en-US" altLang="zh-CN" b="1" dirty="0">
                <a:latin typeface="Microsoft JhengHei" panose="020B0604030504040204" pitchFamily="34" charset="-120"/>
                <a:ea typeface="Microsoft JhengHei" panose="020B0604030504040204" pitchFamily="34" charset="-120"/>
              </a:rPr>
              <a:t>661</a:t>
            </a:r>
            <a:r>
              <a:rPr lang="zh-CN" altLang="en-US" b="1" dirty="0">
                <a:latin typeface="Microsoft JhengHei" panose="020B0604030504040204" pitchFamily="34" charset="-120"/>
                <a:ea typeface="Microsoft JhengHei" panose="020B0604030504040204" pitchFamily="34" charset="-120"/>
              </a:rPr>
              <a:t>年建立了倭马亚王朝。</a:t>
            </a:r>
            <a:endParaRPr lang="en-MY" altLang="zh-CN" b="1" dirty="0">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82D08319-35CC-8EC1-77F3-D4583E791A54}"/>
              </a:ext>
            </a:extLst>
          </p:cNvPr>
          <p:cNvSpPr>
            <a:spLocks noGrp="1"/>
          </p:cNvSpPr>
          <p:nvPr>
            <p:ph type="ftr" sz="quarter" idx="11"/>
          </p:nvPr>
        </p:nvSpPr>
        <p:spPr/>
        <p:txBody>
          <a:bodyPr/>
          <a:lstStyle/>
          <a:p>
            <a:pPr>
              <a:defRPr/>
            </a:pPr>
            <a:r>
              <a:rPr lang="en-US" altLang="zh-CN"/>
              <a:t>穆罕默德的宗教战事                             曾牧</a:t>
            </a:r>
          </a:p>
        </p:txBody>
      </p:sp>
      <p:sp>
        <p:nvSpPr>
          <p:cNvPr id="3" name="Slide Number Placeholder 2">
            <a:extLst>
              <a:ext uri="{FF2B5EF4-FFF2-40B4-BE49-F238E27FC236}">
                <a16:creationId xmlns:a16="http://schemas.microsoft.com/office/drawing/2014/main" id="{8A1A879C-AA86-B189-FF3E-DCD9DC176091}"/>
              </a:ext>
            </a:extLst>
          </p:cNvPr>
          <p:cNvSpPr>
            <a:spLocks noGrp="1"/>
          </p:cNvSpPr>
          <p:nvPr>
            <p:ph type="sldNum" sz="quarter" idx="12"/>
          </p:nvPr>
        </p:nvSpPr>
        <p:spPr/>
        <p:txBody>
          <a:bodyPr/>
          <a:lstStyle/>
          <a:p>
            <a:pPr>
              <a:defRPr/>
            </a:pPr>
            <a:fld id="{633D79D7-40CC-4E42-A830-F5DB24E196A6}" type="slidenum">
              <a:rPr lang="en-US" altLang="en-US" smtClean="0"/>
              <a:pPr>
                <a:defRPr/>
              </a:pPr>
              <a:t>63</a:t>
            </a:fld>
            <a:endParaRPr lang="en-US" altLang="en-US"/>
          </a:p>
        </p:txBody>
      </p:sp>
      <p:sp>
        <p:nvSpPr>
          <p:cNvPr id="53252" name="TextBox 4">
            <a:extLst>
              <a:ext uri="{FF2B5EF4-FFF2-40B4-BE49-F238E27FC236}">
                <a16:creationId xmlns:a16="http://schemas.microsoft.com/office/drawing/2014/main" id="{47AB6348-C189-12CC-57F6-5F0B453C1BC3}"/>
              </a:ext>
            </a:extLst>
          </p:cNvPr>
          <p:cNvSpPr txBox="1">
            <a:spLocks noChangeArrowheads="1"/>
          </p:cNvSpPr>
          <p:nvPr/>
        </p:nvSpPr>
        <p:spPr bwMode="auto">
          <a:xfrm>
            <a:off x="26988" y="-46038"/>
            <a:ext cx="12115800" cy="68929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anose="020F0502020204030204" pitchFamily="34" charset="0"/>
              </a:defRPr>
            </a:lvl1pPr>
            <a:lvl2pPr marL="742950" indent="-285750">
              <a:defRPr>
                <a:solidFill>
                  <a:schemeClr val="tx1"/>
                </a:solidFill>
                <a:latin typeface="Calibri" panose="020F0502020204030204" pitchFamily="34" charset="0"/>
              </a:defRPr>
            </a:lvl2pPr>
            <a:lvl3pPr marL="1143000" indent="-228600">
              <a:defRPr>
                <a:solidFill>
                  <a:schemeClr val="tx1"/>
                </a:solidFill>
                <a:latin typeface="Calibri" panose="020F0502020204030204" pitchFamily="34" charset="0"/>
              </a:defRPr>
            </a:lvl3pPr>
            <a:lvl4pPr marL="1600200" indent="-228600">
              <a:defRPr>
                <a:solidFill>
                  <a:schemeClr val="tx1"/>
                </a:solidFill>
                <a:latin typeface="Calibri" panose="020F0502020204030204" pitchFamily="34" charset="0"/>
              </a:defRPr>
            </a:lvl4pPr>
            <a:lvl5pPr marL="2057400" indent="-228600">
              <a:defRPr>
                <a:solidFill>
                  <a:schemeClr val="tx1"/>
                </a:solidFill>
                <a:latin typeface="Calibri" panose="020F0502020204030204" pitchFamily="34" charset="0"/>
              </a:defRPr>
            </a:lvl5pPr>
            <a:lvl6pPr marL="2514600" indent="-228600" defTabSz="457200" eaLnBrk="0" fontAlgn="base" hangingPunct="0">
              <a:spcBef>
                <a:spcPct val="0"/>
              </a:spcBef>
              <a:spcAft>
                <a:spcPct val="0"/>
              </a:spcAft>
              <a:defRPr>
                <a:solidFill>
                  <a:schemeClr val="tx1"/>
                </a:solidFill>
                <a:latin typeface="Calibri" panose="020F0502020204030204" pitchFamily="34" charset="0"/>
              </a:defRPr>
            </a:lvl6pPr>
            <a:lvl7pPr marL="2971800" indent="-228600" defTabSz="457200" eaLnBrk="0" fontAlgn="base" hangingPunct="0">
              <a:spcBef>
                <a:spcPct val="0"/>
              </a:spcBef>
              <a:spcAft>
                <a:spcPct val="0"/>
              </a:spcAft>
              <a:defRPr>
                <a:solidFill>
                  <a:schemeClr val="tx1"/>
                </a:solidFill>
                <a:latin typeface="Calibri" panose="020F0502020204030204" pitchFamily="34" charset="0"/>
              </a:defRPr>
            </a:lvl7pPr>
            <a:lvl8pPr marL="3429000" indent="-228600" defTabSz="457200" eaLnBrk="0" fontAlgn="base" hangingPunct="0">
              <a:spcBef>
                <a:spcPct val="0"/>
              </a:spcBef>
              <a:spcAft>
                <a:spcPct val="0"/>
              </a:spcAft>
              <a:defRPr>
                <a:solidFill>
                  <a:schemeClr val="tx1"/>
                </a:solidFill>
                <a:latin typeface="Calibri" panose="020F0502020204030204" pitchFamily="34" charset="0"/>
              </a:defRPr>
            </a:lvl8pPr>
            <a:lvl9pPr marL="3886200" indent="-228600" defTabSz="457200" eaLnBrk="0" fontAlgn="base" hangingPunct="0">
              <a:spcBef>
                <a:spcPct val="0"/>
              </a:spcBef>
              <a:spcAft>
                <a:spcPct val="0"/>
              </a:spcAft>
              <a:defRPr>
                <a:solidFill>
                  <a:schemeClr val="tx1"/>
                </a:solidFill>
                <a:latin typeface="Calibri" panose="020F0502020204030204" pitchFamily="34" charset="0"/>
              </a:defRPr>
            </a:lvl9pPr>
          </a:lstStyle>
          <a:p>
            <a:r>
              <a:rPr lang="zh-CN" altLang="en-US" sz="2800" b="1" dirty="0">
                <a:solidFill>
                  <a:srgbClr val="FF0000"/>
                </a:solidFill>
                <a:latin typeface="Microsoft JhengHei" panose="020B0604030504040204" pitchFamily="34" charset="-120"/>
                <a:ea typeface="Microsoft JhengHei" panose="020B0604030504040204" pitchFamily="34" charset="-120"/>
              </a:rPr>
              <a:t>第</a:t>
            </a:r>
            <a:r>
              <a:rPr lang="en-US" altLang="zh-CN" sz="2800" b="1" dirty="0">
                <a:solidFill>
                  <a:srgbClr val="FF0000"/>
                </a:solidFill>
                <a:latin typeface="Microsoft JhengHei" panose="020B0604030504040204" pitchFamily="34" charset="-120"/>
                <a:ea typeface="Microsoft JhengHei" panose="020B0604030504040204" pitchFamily="34" charset="-120"/>
              </a:rPr>
              <a:t>4</a:t>
            </a:r>
            <a:r>
              <a:rPr lang="zh-CN" altLang="en-US" sz="2800" b="1" dirty="0">
                <a:solidFill>
                  <a:srgbClr val="FF0000"/>
                </a:solidFill>
                <a:latin typeface="Microsoft JhengHei" panose="020B0604030504040204" pitchFamily="34" charset="-120"/>
                <a:ea typeface="Microsoft JhengHei" panose="020B0604030504040204" pitchFamily="34" charset="-120"/>
              </a:rPr>
              <a:t>任哈里发：阿里之死</a:t>
            </a:r>
            <a:endParaRPr lang="en-MY" altLang="zh-CN" sz="2800" b="1" dirty="0">
              <a:solidFill>
                <a:srgbClr val="FF0000"/>
              </a:solidFill>
              <a:latin typeface="Microsoft JhengHei" panose="020B0604030504040204" pitchFamily="34" charset="-120"/>
              <a:ea typeface="Microsoft JhengHei" panose="020B0604030504040204" pitchFamily="34" charset="-120"/>
            </a:endParaRPr>
          </a:p>
          <a:p>
            <a:endParaRPr lang="en-MY" altLang="en-US" dirty="0"/>
          </a:p>
          <a:p>
            <a:r>
              <a:rPr lang="en-MY" altLang="en-US" sz="2400" b="1" dirty="0">
                <a:latin typeface="Microsoft JhengHei" panose="020B0604030504040204" pitchFamily="34" charset="-120"/>
                <a:ea typeface="Microsoft JhengHei" panose="020B0604030504040204" pitchFamily="34" charset="-120"/>
              </a:rPr>
              <a:t>阿里于公元661年（伊历40年）在伊拉克库法（Kufa）的清真寺中遭遇刺杀。                            </a:t>
            </a:r>
            <a:r>
              <a:rPr lang="en-MY" altLang="en-US" sz="2400" b="1" dirty="0">
                <a:solidFill>
                  <a:srgbClr val="FF0000"/>
                </a:solidFill>
                <a:latin typeface="Microsoft JhengHei" panose="020B0604030504040204" pitchFamily="34" charset="-120"/>
                <a:ea typeface="Microsoft JhengHei" panose="020B0604030504040204" pitchFamily="34" charset="-120"/>
              </a:rPr>
              <a:t>1.  </a:t>
            </a:r>
            <a:r>
              <a:rPr lang="en-MY" altLang="en-US" sz="2400" b="1" dirty="0" err="1">
                <a:solidFill>
                  <a:srgbClr val="FF0000"/>
                </a:solidFill>
                <a:latin typeface="Microsoft JhengHei" panose="020B0604030504040204" pitchFamily="34" charset="-120"/>
                <a:ea typeface="Microsoft JhengHei" panose="020B0604030504040204" pitchFamily="34" charset="-120"/>
              </a:rPr>
              <a:t>刺杀的背景</a:t>
            </a:r>
            <a:r>
              <a:rPr lang="zh-CN" altLang="en-US" sz="2400" b="1" dirty="0">
                <a:solidFill>
                  <a:srgbClr val="FF0000"/>
                </a:solidFill>
                <a:latin typeface="Microsoft JhengHei" panose="020B0604030504040204" pitchFamily="34" charset="-120"/>
                <a:ea typeface="Microsoft JhengHei" panose="020B0604030504040204" pitchFamily="34" charset="-120"/>
              </a:rPr>
              <a:t>：</a:t>
            </a:r>
            <a:r>
              <a:rPr lang="en-MY" altLang="en-US" sz="2400" b="1" dirty="0" err="1">
                <a:latin typeface="Microsoft JhengHei" panose="020B0604030504040204" pitchFamily="34" charset="-120"/>
                <a:ea typeface="Microsoft JhengHei" panose="020B0604030504040204" pitchFamily="34" charset="-120"/>
              </a:rPr>
              <a:t>阿里的统治时期发生了两场主要的内战</a:t>
            </a:r>
            <a:r>
              <a:rPr lang="en-MY" altLang="en-US" sz="2400" b="1" dirty="0">
                <a:latin typeface="Microsoft JhengHei" panose="020B0604030504040204" pitchFamily="34" charset="-120"/>
                <a:ea typeface="Microsoft JhengHei" panose="020B0604030504040204" pitchFamily="34" charset="-120"/>
              </a:rPr>
              <a:t>： • </a:t>
            </a:r>
            <a:r>
              <a:rPr lang="en-MY" altLang="en-US" sz="2400" b="1" dirty="0" err="1">
                <a:latin typeface="Microsoft JhengHei" panose="020B0604030504040204" pitchFamily="34" charset="-120"/>
                <a:ea typeface="Microsoft JhengHei" panose="020B0604030504040204" pitchFamily="34" charset="-120"/>
              </a:rPr>
              <a:t>驼战（Battle</a:t>
            </a:r>
            <a:r>
              <a:rPr lang="en-MY" altLang="en-US" sz="2400" b="1" dirty="0">
                <a:latin typeface="Microsoft JhengHei" panose="020B0604030504040204" pitchFamily="34" charset="-120"/>
                <a:ea typeface="Microsoft JhengHei" panose="020B0604030504040204" pitchFamily="34" charset="-120"/>
              </a:rPr>
              <a:t> of the Camel）：阿里对抗艾伊莎（先知穆罕默德的遗孀）以及塔哈和祖拜尔通过仲裁解决争端的结果削弱了阿里的合法性，并导致部分极端支持者（哈瓦利吉派，Khawarij）脱离他的阵营。他们认为，阿里同意仲裁违背了“只应由真主裁决”的原则。  </a:t>
            </a:r>
          </a:p>
          <a:p>
            <a:endParaRPr lang="en-MY" altLang="en-US" sz="2400" b="1" dirty="0">
              <a:latin typeface="Microsoft JhengHei" panose="020B0604030504040204" pitchFamily="34" charset="-120"/>
              <a:ea typeface="Microsoft JhengHei" panose="020B0604030504040204" pitchFamily="34" charset="-120"/>
            </a:endParaRPr>
          </a:p>
          <a:p>
            <a:r>
              <a:rPr lang="en-MY" altLang="en-US" sz="2400" b="1" dirty="0">
                <a:solidFill>
                  <a:srgbClr val="FF0000"/>
                </a:solidFill>
                <a:latin typeface="Microsoft JhengHei" panose="020B0604030504040204" pitchFamily="34" charset="-120"/>
                <a:ea typeface="Microsoft JhengHei" panose="020B0604030504040204" pitchFamily="34" charset="-120"/>
              </a:rPr>
              <a:t>2.  </a:t>
            </a:r>
            <a:r>
              <a:rPr lang="en-MY" altLang="en-US" sz="2400" b="1" dirty="0" err="1">
                <a:solidFill>
                  <a:srgbClr val="FF0000"/>
                </a:solidFill>
                <a:latin typeface="Microsoft JhengHei" panose="020B0604030504040204" pitchFamily="34" charset="-120"/>
                <a:ea typeface="Microsoft JhengHei" panose="020B0604030504040204" pitchFamily="34" charset="-120"/>
              </a:rPr>
              <a:t>哈瓦利吉派的刺杀行动</a:t>
            </a:r>
            <a:r>
              <a:rPr lang="zh-CN" altLang="en-US" sz="2400" b="1" dirty="0">
                <a:solidFill>
                  <a:srgbClr val="FF0000"/>
                </a:solidFill>
                <a:latin typeface="Microsoft JhengHei" panose="020B0604030504040204" pitchFamily="34" charset="-120"/>
                <a:ea typeface="Microsoft JhengHei" panose="020B0604030504040204" pitchFamily="34" charset="-120"/>
              </a:rPr>
              <a:t>：</a:t>
            </a:r>
            <a:r>
              <a:rPr lang="en-MY" altLang="en-US" sz="2400" b="1" dirty="0" err="1">
                <a:latin typeface="Microsoft JhengHei" panose="020B0604030504040204" pitchFamily="34" charset="-120"/>
                <a:ea typeface="Microsoft JhengHei" panose="020B0604030504040204" pitchFamily="34" charset="-120"/>
              </a:rPr>
              <a:t>哈瓦利吉派对阿里、穆阿维叶和仲裁中的另一关键人物阿姆尔·本·阿斯（Amr</a:t>
            </a:r>
            <a:r>
              <a:rPr lang="en-MY" altLang="en-US" sz="2400" b="1" dirty="0">
                <a:latin typeface="Microsoft JhengHei" panose="020B0604030504040204" pitchFamily="34" charset="-120"/>
                <a:ea typeface="Microsoft JhengHei" panose="020B0604030504040204" pitchFamily="34" charset="-120"/>
              </a:rPr>
              <a:t> ibn </a:t>
            </a:r>
            <a:r>
              <a:rPr lang="en-MY" altLang="en-US" sz="2400" b="1" dirty="0" err="1">
                <a:latin typeface="Microsoft JhengHei" panose="020B0604030504040204" pitchFamily="34" charset="-120"/>
                <a:ea typeface="Microsoft JhengHei" panose="020B0604030504040204" pitchFamily="34" charset="-120"/>
              </a:rPr>
              <a:t>al-As）感到愤怒，认为他们背离了伊斯兰的正道。于是，他们策划同时刺杀三人以重建秩序</a:t>
            </a:r>
            <a:r>
              <a:rPr lang="en-MY" altLang="en-US" sz="2400" b="1" dirty="0">
                <a:latin typeface="Microsoft JhengHei" panose="020B0604030504040204" pitchFamily="34" charset="-120"/>
                <a:ea typeface="Microsoft JhengHei" panose="020B0604030504040204" pitchFamily="34" charset="-120"/>
              </a:rPr>
              <a:t>。 • </a:t>
            </a:r>
            <a:r>
              <a:rPr lang="en-MY" altLang="en-US" sz="2400" b="1" dirty="0" err="1">
                <a:latin typeface="Microsoft JhengHei" panose="020B0604030504040204" pitchFamily="34" charset="-120"/>
                <a:ea typeface="Microsoft JhengHei" panose="020B0604030504040204" pitchFamily="34" charset="-120"/>
              </a:rPr>
              <a:t>结果：仅刺杀阿里的计划成功。刺客阿卜杜勒-拉曼·伊本·穆尔贾（Abd</a:t>
            </a:r>
            <a:r>
              <a:rPr lang="en-MY" altLang="en-US" sz="2400" b="1" dirty="0">
                <a:latin typeface="Microsoft JhengHei" panose="020B0604030504040204" pitchFamily="34" charset="-120"/>
                <a:ea typeface="Microsoft JhengHei" panose="020B0604030504040204" pitchFamily="34" charset="-120"/>
              </a:rPr>
              <a:t> al-Rahman ibn </a:t>
            </a:r>
            <a:r>
              <a:rPr lang="en-MY" altLang="en-US" sz="2400" b="1" dirty="0" err="1">
                <a:latin typeface="Microsoft JhengHei" panose="020B0604030504040204" pitchFamily="34" charset="-120"/>
                <a:ea typeface="Microsoft JhengHei" panose="020B0604030504040204" pitchFamily="34" charset="-120"/>
              </a:rPr>
              <a:t>Muljam）在阿里于库法清真寺晨礼时</a:t>
            </a:r>
            <a:r>
              <a:rPr lang="zh-CN" altLang="en-US" sz="2400" b="1" dirty="0">
                <a:latin typeface="Microsoft JhengHei" panose="020B0604030504040204" pitchFamily="34" charset="-120"/>
                <a:ea typeface="Microsoft JhengHei" panose="020B0604030504040204" pitchFamily="34" charset="-120"/>
              </a:rPr>
              <a:t>，</a:t>
            </a:r>
            <a:r>
              <a:rPr lang="en-MY" altLang="en-US" sz="2400" b="1" dirty="0" err="1">
                <a:latin typeface="Microsoft JhengHei" panose="020B0604030504040204" pitchFamily="34" charset="-120"/>
                <a:ea typeface="Microsoft JhengHei" panose="020B0604030504040204" pitchFamily="34" charset="-120"/>
              </a:rPr>
              <a:t>用涂毒的剑袭击了他</a:t>
            </a:r>
            <a:r>
              <a:rPr lang="en-MY" altLang="en-US" sz="2400" b="1" dirty="0">
                <a:latin typeface="Microsoft JhengHei" panose="020B0604030504040204" pitchFamily="34" charset="-120"/>
                <a:ea typeface="Microsoft JhengHei" panose="020B0604030504040204" pitchFamily="34" charset="-120"/>
              </a:rPr>
              <a:t>。 • 阿里受重伤后于两天后去世，时年63岁。</a:t>
            </a:r>
          </a:p>
          <a:p>
            <a:endParaRPr lang="en-MY" altLang="en-US" sz="2400" b="1" dirty="0">
              <a:latin typeface="Microsoft JhengHei" panose="020B0604030504040204" pitchFamily="34" charset="-120"/>
              <a:ea typeface="Microsoft JhengHei" panose="020B0604030504040204" pitchFamily="34" charset="-120"/>
            </a:endParaRPr>
          </a:p>
          <a:p>
            <a:r>
              <a:rPr lang="zh-CN" altLang="en-US" sz="2600" b="1" dirty="0">
                <a:latin typeface="Microsoft JhengHei" panose="020B0604030504040204" pitchFamily="34" charset="-120"/>
                <a:ea typeface="Microsoft JhengHei" panose="020B0604030504040204" pitchFamily="34" charset="-120"/>
              </a:rPr>
              <a:t>在阿里去世后，其子哈桑（</a:t>
            </a:r>
            <a:r>
              <a:rPr lang="en-US" altLang="zh-CN" sz="2600" b="1" dirty="0">
                <a:latin typeface="Microsoft JhengHei" panose="020B0604030504040204" pitchFamily="34" charset="-120"/>
                <a:ea typeface="Microsoft JhengHei" panose="020B0604030504040204" pitchFamily="34" charset="-120"/>
              </a:rPr>
              <a:t>Hasan ibn Ali</a:t>
            </a:r>
            <a:r>
              <a:rPr lang="zh-CN" altLang="en-US" sz="2600" b="1" dirty="0">
                <a:latin typeface="Microsoft JhengHei" panose="020B0604030504040204" pitchFamily="34" charset="-120"/>
                <a:ea typeface="Microsoft JhengHei" panose="020B0604030504040204" pitchFamily="34" charset="-120"/>
              </a:rPr>
              <a:t>）被推举为哈里发，但哈桑选择与穆阿维叶签订和平协议，将哈里发职位让给穆阿维叶，以避免穆斯林社区的进一步分裂。 </a:t>
            </a:r>
            <a:r>
              <a:rPr lang="en-US" altLang="zh-CN" sz="2600" b="1" dirty="0">
                <a:latin typeface="Microsoft JhengHei" panose="020B0604030504040204" pitchFamily="34" charset="-120"/>
                <a:ea typeface="Microsoft JhengHei" panose="020B0604030504040204" pitchFamily="34" charset="-120"/>
              </a:rPr>
              <a:t>• </a:t>
            </a:r>
            <a:r>
              <a:rPr lang="zh-CN" altLang="en-US" sz="2600" b="1" dirty="0">
                <a:latin typeface="Microsoft JhengHei" panose="020B0604030504040204" pitchFamily="34" charset="-120"/>
                <a:ea typeface="Microsoft JhengHei" panose="020B0604030504040204" pitchFamily="34" charset="-120"/>
              </a:rPr>
              <a:t>这一妥协标志着正统哈里发（</a:t>
            </a:r>
            <a:r>
              <a:rPr lang="en-US" altLang="zh-CN" sz="2600" b="1" dirty="0">
                <a:latin typeface="Microsoft JhengHei" panose="020B0604030504040204" pitchFamily="34" charset="-120"/>
                <a:ea typeface="Microsoft JhengHei" panose="020B0604030504040204" pitchFamily="34" charset="-120"/>
              </a:rPr>
              <a:t>Rashidun Caliphate</a:t>
            </a:r>
            <a:r>
              <a:rPr lang="zh-CN" altLang="en-US" sz="2600" b="1" dirty="0">
                <a:latin typeface="Microsoft JhengHei" panose="020B0604030504040204" pitchFamily="34" charset="-120"/>
                <a:ea typeface="Microsoft JhengHei" panose="020B0604030504040204" pitchFamily="34" charset="-120"/>
              </a:rPr>
              <a:t>）时期的结束和倭马亚王朝（</a:t>
            </a:r>
            <a:r>
              <a:rPr lang="en-US" altLang="zh-CN" sz="2600" b="1" dirty="0">
                <a:latin typeface="Microsoft JhengHei" panose="020B0604030504040204" pitchFamily="34" charset="-120"/>
                <a:ea typeface="Microsoft JhengHei" panose="020B0604030504040204" pitchFamily="34" charset="-120"/>
              </a:rPr>
              <a:t>Umayyad Caliphate</a:t>
            </a:r>
            <a:r>
              <a:rPr lang="zh-CN" altLang="en-US" sz="2600" b="1" dirty="0">
                <a:latin typeface="Microsoft JhengHei" panose="020B0604030504040204" pitchFamily="34" charset="-120"/>
                <a:ea typeface="Microsoft JhengHei" panose="020B0604030504040204" pitchFamily="34" charset="-120"/>
              </a:rPr>
              <a:t>）的开始。</a:t>
            </a:r>
            <a:endParaRPr lang="en-MY" altLang="en-US" sz="2600" b="1" dirty="0">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id="{FC22FE5D-EABC-EB68-47ED-D52B1084B0F0}"/>
              </a:ext>
            </a:extLst>
          </p:cNvPr>
          <p:cNvSpPr>
            <a:spLocks noGrp="1"/>
          </p:cNvSpPr>
          <p:nvPr>
            <p:ph type="sldNum" sz="quarter" idx="12"/>
          </p:nvPr>
        </p:nvSpPr>
        <p:spPr/>
        <p:txBody>
          <a:bodyPr/>
          <a:lstStyle/>
          <a:p>
            <a:pPr>
              <a:defRPr/>
            </a:pPr>
            <a:fld id="{CE79E49D-22B8-42CA-A1EB-FFE1BC5E3CEE}" type="slidenum">
              <a:rPr lang="en-US" altLang="en-US" smtClean="0"/>
              <a:pPr>
                <a:defRPr/>
              </a:pPr>
              <a:t>64</a:t>
            </a:fld>
            <a:endParaRPr lang="en-US" altLang="en-US"/>
          </a:p>
        </p:txBody>
      </p:sp>
      <p:sp>
        <p:nvSpPr>
          <p:cNvPr id="54275" name="TextBox 4">
            <a:extLst>
              <a:ext uri="{FF2B5EF4-FFF2-40B4-BE49-F238E27FC236}">
                <a16:creationId xmlns:a16="http://schemas.microsoft.com/office/drawing/2014/main" id="{2CBA57B7-E052-40FF-F941-46F8706E2F41}"/>
              </a:ext>
            </a:extLst>
          </p:cNvPr>
          <p:cNvSpPr txBox="1">
            <a:spLocks noChangeArrowheads="1"/>
          </p:cNvSpPr>
          <p:nvPr/>
        </p:nvSpPr>
        <p:spPr bwMode="auto">
          <a:xfrm>
            <a:off x="0" y="41275"/>
            <a:ext cx="12192000" cy="67722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anose="020F0502020204030204" pitchFamily="34" charset="0"/>
              </a:defRPr>
            </a:lvl1pPr>
            <a:lvl2pPr marL="742950" indent="-285750">
              <a:defRPr>
                <a:solidFill>
                  <a:schemeClr val="tx1"/>
                </a:solidFill>
                <a:latin typeface="Calibri" panose="020F0502020204030204" pitchFamily="34" charset="0"/>
              </a:defRPr>
            </a:lvl2pPr>
            <a:lvl3pPr marL="1143000" indent="-228600">
              <a:defRPr>
                <a:solidFill>
                  <a:schemeClr val="tx1"/>
                </a:solidFill>
                <a:latin typeface="Calibri" panose="020F0502020204030204" pitchFamily="34" charset="0"/>
              </a:defRPr>
            </a:lvl3pPr>
            <a:lvl4pPr marL="1600200" indent="-228600">
              <a:defRPr>
                <a:solidFill>
                  <a:schemeClr val="tx1"/>
                </a:solidFill>
                <a:latin typeface="Calibri" panose="020F0502020204030204" pitchFamily="34" charset="0"/>
              </a:defRPr>
            </a:lvl4pPr>
            <a:lvl5pPr marL="2057400" indent="-228600">
              <a:defRPr>
                <a:solidFill>
                  <a:schemeClr val="tx1"/>
                </a:solidFill>
                <a:latin typeface="Calibri" panose="020F0502020204030204" pitchFamily="34" charset="0"/>
              </a:defRPr>
            </a:lvl5pPr>
            <a:lvl6pPr marL="2514600" indent="-228600" defTabSz="457200" eaLnBrk="0" fontAlgn="base" hangingPunct="0">
              <a:spcBef>
                <a:spcPct val="0"/>
              </a:spcBef>
              <a:spcAft>
                <a:spcPct val="0"/>
              </a:spcAft>
              <a:defRPr>
                <a:solidFill>
                  <a:schemeClr val="tx1"/>
                </a:solidFill>
                <a:latin typeface="Calibri" panose="020F0502020204030204" pitchFamily="34" charset="0"/>
              </a:defRPr>
            </a:lvl6pPr>
            <a:lvl7pPr marL="2971800" indent="-228600" defTabSz="457200" eaLnBrk="0" fontAlgn="base" hangingPunct="0">
              <a:spcBef>
                <a:spcPct val="0"/>
              </a:spcBef>
              <a:spcAft>
                <a:spcPct val="0"/>
              </a:spcAft>
              <a:defRPr>
                <a:solidFill>
                  <a:schemeClr val="tx1"/>
                </a:solidFill>
                <a:latin typeface="Calibri" panose="020F0502020204030204" pitchFamily="34" charset="0"/>
              </a:defRPr>
            </a:lvl7pPr>
            <a:lvl8pPr marL="3429000" indent="-228600" defTabSz="457200" eaLnBrk="0" fontAlgn="base" hangingPunct="0">
              <a:spcBef>
                <a:spcPct val="0"/>
              </a:spcBef>
              <a:spcAft>
                <a:spcPct val="0"/>
              </a:spcAft>
              <a:defRPr>
                <a:solidFill>
                  <a:schemeClr val="tx1"/>
                </a:solidFill>
                <a:latin typeface="Calibri" panose="020F0502020204030204" pitchFamily="34" charset="0"/>
              </a:defRPr>
            </a:lvl8pPr>
            <a:lvl9pPr marL="3886200" indent="-228600" defTabSz="457200" eaLnBrk="0" fontAlgn="base" hangingPunct="0">
              <a:spcBef>
                <a:spcPct val="0"/>
              </a:spcBef>
              <a:spcAft>
                <a:spcPct val="0"/>
              </a:spcAft>
              <a:defRPr>
                <a:solidFill>
                  <a:schemeClr val="tx1"/>
                </a:solidFill>
                <a:latin typeface="Calibri" panose="020F0502020204030204" pitchFamily="34" charset="0"/>
              </a:defRPr>
            </a:lvl9pPr>
          </a:lstStyle>
          <a:p>
            <a:r>
              <a:rPr lang="zh-CN" altLang="en-US" sz="2600" b="1" dirty="0">
                <a:solidFill>
                  <a:srgbClr val="FF0000"/>
                </a:solidFill>
                <a:latin typeface="Microsoft JhengHei" panose="020B0604030504040204" pitchFamily="34" charset="-120"/>
                <a:ea typeface="Microsoft JhengHei" panose="020B0604030504040204" pitchFamily="34" charset="-120"/>
              </a:rPr>
              <a:t>默罕默德长孙</a:t>
            </a:r>
            <a:r>
              <a:rPr lang="en-MY" altLang="en-US" sz="2600" b="1" dirty="0" err="1">
                <a:solidFill>
                  <a:srgbClr val="FF0000"/>
                </a:solidFill>
                <a:latin typeface="Microsoft JhengHei" panose="020B0604030504040204" pitchFamily="34" charset="-120"/>
                <a:ea typeface="Microsoft JhengHei" panose="020B0604030504040204" pitchFamily="34" charset="-120"/>
              </a:rPr>
              <a:t>哈桑·本·阿里（Hasan</a:t>
            </a:r>
            <a:r>
              <a:rPr lang="en-MY" altLang="en-US" sz="2600" b="1" dirty="0">
                <a:solidFill>
                  <a:srgbClr val="FF0000"/>
                </a:solidFill>
                <a:latin typeface="Microsoft JhengHei" panose="020B0604030504040204" pitchFamily="34" charset="-120"/>
                <a:ea typeface="Microsoft JhengHei" panose="020B0604030504040204" pitchFamily="34" charset="-120"/>
              </a:rPr>
              <a:t> ibn </a:t>
            </a:r>
            <a:r>
              <a:rPr lang="en-MY" altLang="en-US" sz="2600" b="1" dirty="0" err="1">
                <a:solidFill>
                  <a:srgbClr val="FF0000"/>
                </a:solidFill>
                <a:latin typeface="Microsoft JhengHei" panose="020B0604030504040204" pitchFamily="34" charset="-120"/>
                <a:ea typeface="Microsoft JhengHei" panose="020B0604030504040204" pitchFamily="34" charset="-120"/>
              </a:rPr>
              <a:t>Ali）的失政权与死亡</a:t>
            </a:r>
            <a:r>
              <a:rPr lang="en-MY" altLang="en-US" sz="2600" b="1" dirty="0">
                <a:solidFill>
                  <a:srgbClr val="FF0000"/>
                </a:solidFill>
                <a:latin typeface="Microsoft JhengHei" panose="020B0604030504040204" pitchFamily="34" charset="-120"/>
                <a:ea typeface="Microsoft JhengHei" panose="020B0604030504040204" pitchFamily="34" charset="-120"/>
              </a:rPr>
              <a:t>                                                         </a:t>
            </a:r>
            <a:r>
              <a:rPr lang="en-MY" altLang="en-US" sz="2400" b="1" dirty="0">
                <a:latin typeface="Microsoft JhengHei" panose="020B0604030504040204" pitchFamily="34" charset="-120"/>
                <a:ea typeface="Microsoft JhengHei" panose="020B0604030504040204" pitchFamily="34" charset="-120"/>
              </a:rPr>
              <a:t>哈桑·本·阿里是先知穆罕默德的长外孙，第四任哈里发阿里之子。作为伊斯兰历史中的重要人物，他因继承父亲的领导地位和随后将其交予穆阿维叶而著名。</a:t>
            </a:r>
            <a:r>
              <a:rPr lang="zh-CN" altLang="en-US" sz="2400" b="1" dirty="0">
                <a:latin typeface="Microsoft JhengHei" panose="020B0604030504040204" pitchFamily="34" charset="-120"/>
                <a:ea typeface="Microsoft JhengHei" panose="020B0604030504040204" pitchFamily="34" charset="-120"/>
              </a:rPr>
              <a:t>在父亲阿里遇刺后，哈桑被推举为哈里发，主要获得伊拉克和部分阿拉伯地区穆斯林的支持。然而，他的权威并不牢固，许多人对他的领导能力持怀疑态度，在他的支持者中存在分裂。</a:t>
            </a:r>
            <a:endParaRPr lang="en-MY" altLang="zh-CN" sz="2400" b="1" dirty="0">
              <a:latin typeface="Microsoft JhengHei" panose="020B0604030504040204" pitchFamily="34" charset="-120"/>
              <a:ea typeface="Microsoft JhengHei" panose="020B0604030504040204" pitchFamily="34" charset="-120"/>
            </a:endParaRPr>
          </a:p>
          <a:p>
            <a:endParaRPr lang="en-MY" altLang="en-US" sz="2400" b="1" dirty="0">
              <a:latin typeface="Microsoft JhengHei" panose="020B0604030504040204" pitchFamily="34" charset="-120"/>
              <a:ea typeface="Microsoft JhengHei" panose="020B0604030504040204" pitchFamily="34" charset="-120"/>
            </a:endParaRPr>
          </a:p>
          <a:p>
            <a:r>
              <a:rPr lang="zh-CN" altLang="en-US" sz="2400" b="1" dirty="0">
                <a:latin typeface="Microsoft JhengHei" panose="020B0604030504040204" pitchFamily="34" charset="-120"/>
                <a:ea typeface="Microsoft JhengHei" panose="020B0604030504040204" pitchFamily="34" charset="-120"/>
              </a:rPr>
              <a:t>叙利亚总督穆阿维叶一世（倭马亚王朝创始人</a:t>
            </a:r>
            <a:r>
              <a:rPr lang="en-MY" altLang="zh-CN" sz="2400" b="1" dirty="0">
                <a:latin typeface="Microsoft JhengHei" panose="020B0604030504040204" pitchFamily="34" charset="-120"/>
                <a:ea typeface="Microsoft JhengHei" panose="020B0604030504040204" pitchFamily="34" charset="-120"/>
              </a:rPr>
              <a:t>Umayyad Dynasty </a:t>
            </a:r>
            <a:r>
              <a:rPr lang="zh-CN" altLang="en-US" sz="2400" b="1" dirty="0">
                <a:latin typeface="Microsoft JhengHei" panose="020B0604030504040204" pitchFamily="34" charset="-120"/>
                <a:ea typeface="Microsoft JhengHei" panose="020B0604030504040204" pitchFamily="34" charset="-120"/>
              </a:rPr>
              <a:t>）在阿里死后，宣布自己是合法的统治者。他掌控了叙利亚、埃及和其他重要地区，军事实力远超哈桑。哈桑的军队内部不稳定，一些部族领袖对他缺乏忠诚，甚至与穆阿维叶私下交涉。在与穆阿维叶的军事较量中，无法与穆阿维叶的精锐部队抗衡。战场失利迫使他重新评估局势。哈桑选择与穆阿维叶和解，通过签署和平协议，将哈里发职位让给穆阿维叶。这一决定被视为避免进一步内战和流血的妥协。 </a:t>
            </a:r>
            <a:endParaRPr lang="en-MY" altLang="zh-CN" sz="2400" b="1" dirty="0">
              <a:latin typeface="Microsoft JhengHei" panose="020B0604030504040204" pitchFamily="34" charset="-120"/>
              <a:ea typeface="Microsoft JhengHei" panose="020B0604030504040204" pitchFamily="34" charset="-120"/>
            </a:endParaRPr>
          </a:p>
          <a:p>
            <a:endParaRPr lang="en-MY" altLang="zh-CN" sz="2400" b="1" dirty="0">
              <a:latin typeface="Microsoft JhengHei" panose="020B0604030504040204" pitchFamily="34" charset="-120"/>
              <a:ea typeface="Microsoft JhengHei" panose="020B0604030504040204" pitchFamily="34" charset="-120"/>
            </a:endParaRPr>
          </a:p>
          <a:p>
            <a:r>
              <a:rPr lang="zh-CN" altLang="en-US" sz="2400" b="1" dirty="0">
                <a:latin typeface="Microsoft JhengHei" panose="020B0604030504040204" pitchFamily="34" charset="-120"/>
                <a:ea typeface="Microsoft JhengHei" panose="020B0604030504040204" pitchFamily="34" charset="-120"/>
              </a:rPr>
              <a:t>穆阿维叶承诺在他死后，将哈里发权力交还给穆斯林选举。</a:t>
            </a:r>
            <a:r>
              <a:rPr lang="en-US" altLang="zh-CN" sz="2400" b="1" dirty="0">
                <a:latin typeface="Microsoft JhengHei" panose="020B0604030504040204" pitchFamily="34" charset="-120"/>
                <a:ea typeface="Microsoft JhengHei" panose="020B0604030504040204" pitchFamily="34" charset="-120"/>
              </a:rPr>
              <a:t> </a:t>
            </a:r>
            <a:r>
              <a:rPr lang="zh-CN" altLang="en-US" sz="2400" b="1" dirty="0">
                <a:latin typeface="Microsoft JhengHei" panose="020B0604030504040204" pitchFamily="34" charset="-120"/>
                <a:ea typeface="Microsoft JhengHei" panose="020B0604030504040204" pitchFamily="34" charset="-120"/>
              </a:rPr>
              <a:t>哈桑和家人获得经济支持并被允许和平生活。  然而，穆阿维叶未兑现他的承诺，在去世前安排自己的儿子叶齐德继位，彻底确立了世袭制。</a:t>
            </a:r>
            <a:r>
              <a:rPr lang="zh-CN" altLang="en-US" sz="2400" b="1" dirty="0"/>
              <a:t>公元</a:t>
            </a:r>
            <a:r>
              <a:rPr lang="en-US" altLang="zh-CN" sz="2400" b="1" dirty="0"/>
              <a:t>670</a:t>
            </a:r>
            <a:r>
              <a:rPr lang="zh-CN" altLang="en-US" sz="2400" b="1" dirty="0"/>
              <a:t>年（伊斯兰历</a:t>
            </a:r>
            <a:r>
              <a:rPr lang="en-US" altLang="zh-CN" sz="2400" b="1" dirty="0"/>
              <a:t>50</a:t>
            </a:r>
            <a:r>
              <a:rPr lang="zh-CN" altLang="en-US" sz="2400" b="1" dirty="0"/>
              <a:t>年）</a:t>
            </a:r>
            <a:r>
              <a:rPr lang="zh-CN" altLang="en-US" sz="2400" b="1" dirty="0">
                <a:latin typeface="Microsoft JhengHei" panose="020B0604030504040204" pitchFamily="34" charset="-120"/>
                <a:ea typeface="Microsoft JhengHei" panose="020B0604030504040204" pitchFamily="34" charset="-120"/>
              </a:rPr>
              <a:t>哈桑在退隐后移居麦地那，远离政治权力核心。他专注于宗教活动和与家人共度时光。然而，他的存在仍被倭马亚王朝视为潜在威胁。 疑似被妻子毒害 </a:t>
            </a:r>
            <a:r>
              <a:rPr lang="en-US" altLang="zh-CN" sz="2400" b="1" dirty="0">
                <a:latin typeface="Microsoft JhengHei" panose="020B0604030504040204" pitchFamily="34" charset="-120"/>
                <a:ea typeface="Microsoft JhengHei" panose="020B0604030504040204" pitchFamily="34" charset="-120"/>
              </a:rPr>
              <a:t>•  </a:t>
            </a:r>
            <a:r>
              <a:rPr lang="zh-CN" altLang="en-US" sz="2400" b="1" dirty="0">
                <a:latin typeface="Microsoft JhengHei" panose="020B0604030504040204" pitchFamily="34" charset="-120"/>
                <a:ea typeface="Microsoft JhengHei" panose="020B0604030504040204" pitchFamily="34" charset="-120"/>
              </a:rPr>
              <a:t>死亡时间公元 公元</a:t>
            </a:r>
            <a:r>
              <a:rPr lang="en-US" altLang="zh-CN" sz="2400" b="1" dirty="0">
                <a:latin typeface="Microsoft JhengHei" panose="020B0604030504040204" pitchFamily="34" charset="-120"/>
                <a:ea typeface="Microsoft JhengHei" panose="020B0604030504040204" pitchFamily="34" charset="-120"/>
              </a:rPr>
              <a:t>670</a:t>
            </a:r>
            <a:r>
              <a:rPr lang="zh-CN" altLang="en-US" sz="2400" b="1" dirty="0">
                <a:latin typeface="Microsoft JhengHei" panose="020B0604030504040204" pitchFamily="34" charset="-120"/>
                <a:ea typeface="Microsoft JhengHei" panose="020B0604030504040204" pitchFamily="34" charset="-120"/>
              </a:rPr>
              <a:t>年（伊历</a:t>
            </a:r>
            <a:r>
              <a:rPr lang="en-US" altLang="zh-CN" sz="2400" b="1" dirty="0">
                <a:latin typeface="Microsoft JhengHei" panose="020B0604030504040204" pitchFamily="34" charset="-120"/>
                <a:ea typeface="Microsoft JhengHei" panose="020B0604030504040204" pitchFamily="34" charset="-120"/>
              </a:rPr>
              <a:t>50</a:t>
            </a:r>
            <a:r>
              <a:rPr lang="zh-CN" altLang="en-US" sz="2400" b="1" dirty="0">
                <a:latin typeface="Microsoft JhengHei" panose="020B0604030504040204" pitchFamily="34" charset="-120"/>
                <a:ea typeface="Microsoft JhengHei" panose="020B0604030504040204" pitchFamily="34" charset="-120"/>
              </a:rPr>
              <a:t>年） </a:t>
            </a:r>
            <a:r>
              <a:rPr lang="zh-CN" altLang="en-US" sz="2400" b="1" dirty="0"/>
              <a:t>哈桑去世，时年</a:t>
            </a:r>
            <a:r>
              <a:rPr lang="en-US" altLang="zh-CN" sz="2400" b="1" dirty="0"/>
              <a:t>47</a:t>
            </a:r>
            <a:r>
              <a:rPr lang="zh-CN" altLang="en-US" sz="2400" b="1" dirty="0"/>
              <a:t>岁。</a:t>
            </a:r>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D05438C7-A8B4-0F6C-4098-872810DBE107}"/>
              </a:ext>
            </a:extLst>
          </p:cNvPr>
          <p:cNvSpPr>
            <a:spLocks noGrp="1"/>
          </p:cNvSpPr>
          <p:nvPr>
            <p:ph type="ftr" sz="quarter" idx="11"/>
          </p:nvPr>
        </p:nvSpPr>
        <p:spPr/>
        <p:txBody>
          <a:bodyPr/>
          <a:lstStyle/>
          <a:p>
            <a:pPr>
              <a:defRPr/>
            </a:pPr>
            <a:r>
              <a:rPr lang="en-US" altLang="zh-CN"/>
              <a:t>穆罕默德的宗教战事                             曾牧</a:t>
            </a:r>
          </a:p>
        </p:txBody>
      </p:sp>
      <p:sp>
        <p:nvSpPr>
          <p:cNvPr id="3" name="Slide Number Placeholder 2">
            <a:extLst>
              <a:ext uri="{FF2B5EF4-FFF2-40B4-BE49-F238E27FC236}">
                <a16:creationId xmlns:a16="http://schemas.microsoft.com/office/drawing/2014/main" id="{6FD5D415-DA3C-5DD3-AD98-7316892374E7}"/>
              </a:ext>
            </a:extLst>
          </p:cNvPr>
          <p:cNvSpPr>
            <a:spLocks noGrp="1"/>
          </p:cNvSpPr>
          <p:nvPr>
            <p:ph type="sldNum" sz="quarter" idx="12"/>
          </p:nvPr>
        </p:nvSpPr>
        <p:spPr/>
        <p:txBody>
          <a:bodyPr/>
          <a:lstStyle/>
          <a:p>
            <a:pPr>
              <a:defRPr/>
            </a:pPr>
            <a:fld id="{7348E159-569F-4292-96FB-D0E235CEC2F3}" type="slidenum">
              <a:rPr lang="en-US" altLang="en-US" smtClean="0"/>
              <a:pPr>
                <a:defRPr/>
              </a:pPr>
              <a:t>65</a:t>
            </a:fld>
            <a:endParaRPr lang="en-US" altLang="en-US"/>
          </a:p>
        </p:txBody>
      </p:sp>
      <p:sp>
        <p:nvSpPr>
          <p:cNvPr id="55300" name="TextBox 4">
            <a:extLst>
              <a:ext uri="{FF2B5EF4-FFF2-40B4-BE49-F238E27FC236}">
                <a16:creationId xmlns:a16="http://schemas.microsoft.com/office/drawing/2014/main" id="{F3986B63-1B80-A954-9780-54031A1CE35F}"/>
              </a:ext>
            </a:extLst>
          </p:cNvPr>
          <p:cNvSpPr txBox="1">
            <a:spLocks noChangeArrowheads="1"/>
          </p:cNvSpPr>
          <p:nvPr/>
        </p:nvSpPr>
        <p:spPr bwMode="auto">
          <a:xfrm>
            <a:off x="0" y="0"/>
            <a:ext cx="12192000" cy="65556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anose="020F0502020204030204" pitchFamily="34" charset="0"/>
              </a:defRPr>
            </a:lvl1pPr>
            <a:lvl2pPr marL="742950" indent="-285750">
              <a:defRPr>
                <a:solidFill>
                  <a:schemeClr val="tx1"/>
                </a:solidFill>
                <a:latin typeface="Calibri" panose="020F0502020204030204" pitchFamily="34" charset="0"/>
              </a:defRPr>
            </a:lvl2pPr>
            <a:lvl3pPr marL="1143000" indent="-228600">
              <a:defRPr>
                <a:solidFill>
                  <a:schemeClr val="tx1"/>
                </a:solidFill>
                <a:latin typeface="Calibri" panose="020F0502020204030204" pitchFamily="34" charset="0"/>
              </a:defRPr>
            </a:lvl3pPr>
            <a:lvl4pPr marL="1600200" indent="-228600">
              <a:defRPr>
                <a:solidFill>
                  <a:schemeClr val="tx1"/>
                </a:solidFill>
                <a:latin typeface="Calibri" panose="020F0502020204030204" pitchFamily="34" charset="0"/>
              </a:defRPr>
            </a:lvl4pPr>
            <a:lvl5pPr marL="2057400" indent="-228600">
              <a:defRPr>
                <a:solidFill>
                  <a:schemeClr val="tx1"/>
                </a:solidFill>
                <a:latin typeface="Calibri" panose="020F0502020204030204" pitchFamily="34" charset="0"/>
              </a:defRPr>
            </a:lvl5pPr>
            <a:lvl6pPr marL="2514600" indent="-228600" defTabSz="457200" eaLnBrk="0" fontAlgn="base" hangingPunct="0">
              <a:spcBef>
                <a:spcPct val="0"/>
              </a:spcBef>
              <a:spcAft>
                <a:spcPct val="0"/>
              </a:spcAft>
              <a:defRPr>
                <a:solidFill>
                  <a:schemeClr val="tx1"/>
                </a:solidFill>
                <a:latin typeface="Calibri" panose="020F0502020204030204" pitchFamily="34" charset="0"/>
              </a:defRPr>
            </a:lvl6pPr>
            <a:lvl7pPr marL="2971800" indent="-228600" defTabSz="457200" eaLnBrk="0" fontAlgn="base" hangingPunct="0">
              <a:spcBef>
                <a:spcPct val="0"/>
              </a:spcBef>
              <a:spcAft>
                <a:spcPct val="0"/>
              </a:spcAft>
              <a:defRPr>
                <a:solidFill>
                  <a:schemeClr val="tx1"/>
                </a:solidFill>
                <a:latin typeface="Calibri" panose="020F0502020204030204" pitchFamily="34" charset="0"/>
              </a:defRPr>
            </a:lvl7pPr>
            <a:lvl8pPr marL="3429000" indent="-228600" defTabSz="457200" eaLnBrk="0" fontAlgn="base" hangingPunct="0">
              <a:spcBef>
                <a:spcPct val="0"/>
              </a:spcBef>
              <a:spcAft>
                <a:spcPct val="0"/>
              </a:spcAft>
              <a:defRPr>
                <a:solidFill>
                  <a:schemeClr val="tx1"/>
                </a:solidFill>
                <a:latin typeface="Calibri" panose="020F0502020204030204" pitchFamily="34" charset="0"/>
              </a:defRPr>
            </a:lvl8pPr>
            <a:lvl9pPr marL="3886200" indent="-228600" defTabSz="457200" eaLnBrk="0" fontAlgn="base" hangingPunct="0">
              <a:spcBef>
                <a:spcPct val="0"/>
              </a:spcBef>
              <a:spcAft>
                <a:spcPct val="0"/>
              </a:spcAft>
              <a:defRPr>
                <a:solidFill>
                  <a:schemeClr val="tx1"/>
                </a:solidFill>
                <a:latin typeface="Calibri" panose="020F0502020204030204" pitchFamily="34" charset="0"/>
              </a:defRPr>
            </a:lvl9pPr>
          </a:lstStyle>
          <a:p>
            <a:r>
              <a:rPr lang="zh-CN" altLang="en-US" sz="2800" b="1" dirty="0">
                <a:solidFill>
                  <a:srgbClr val="FF0000"/>
                </a:solidFill>
                <a:latin typeface="Microsoft JhengHei" panose="020B0604030504040204" pitchFamily="34" charset="-120"/>
                <a:ea typeface="Microsoft JhengHei" panose="020B0604030504040204" pitchFamily="34" charset="-120"/>
              </a:rPr>
              <a:t>默罕默德另一个外孙：</a:t>
            </a:r>
            <a:r>
              <a:rPr lang="en-MY" altLang="en-US" sz="2800" b="1" dirty="0" err="1">
                <a:solidFill>
                  <a:srgbClr val="FF0000"/>
                </a:solidFill>
                <a:latin typeface="Microsoft JhengHei" panose="020B0604030504040204" pitchFamily="34" charset="-120"/>
                <a:ea typeface="Microsoft JhengHei" panose="020B0604030504040204" pitchFamily="34" charset="-120"/>
              </a:rPr>
              <a:t>哈桑之弟</a:t>
            </a:r>
            <a:r>
              <a:rPr lang="zh-CN" altLang="en-US" sz="2800" b="1" dirty="0">
                <a:solidFill>
                  <a:srgbClr val="FF0000"/>
                </a:solidFill>
                <a:latin typeface="Microsoft JhengHei" panose="020B0604030504040204" pitchFamily="34" charset="-120"/>
                <a:ea typeface="Microsoft JhengHei" panose="020B0604030504040204" pitchFamily="34" charset="-120"/>
              </a:rPr>
              <a:t>，</a:t>
            </a:r>
            <a:r>
              <a:rPr lang="en-MY" altLang="en-US" sz="2800" b="1" dirty="0" err="1">
                <a:solidFill>
                  <a:srgbClr val="FF0000"/>
                </a:solidFill>
                <a:latin typeface="Microsoft JhengHei" panose="020B0604030504040204" pitchFamily="34" charset="-120"/>
                <a:ea typeface="Microsoft JhengHei" panose="020B0604030504040204" pitchFamily="34" charset="-120"/>
              </a:rPr>
              <a:t>侯赛因·本·阿里（Husayn</a:t>
            </a:r>
            <a:r>
              <a:rPr lang="en-MY" altLang="en-US" sz="2800" b="1" dirty="0">
                <a:solidFill>
                  <a:srgbClr val="FF0000"/>
                </a:solidFill>
                <a:latin typeface="Microsoft JhengHei" panose="020B0604030504040204" pitchFamily="34" charset="-120"/>
                <a:ea typeface="Microsoft JhengHei" panose="020B0604030504040204" pitchFamily="34" charset="-120"/>
              </a:rPr>
              <a:t> ibn Ali）</a:t>
            </a:r>
            <a:r>
              <a:rPr lang="zh-CN" altLang="en-US" sz="2800" b="1" dirty="0">
                <a:solidFill>
                  <a:srgbClr val="FF0000"/>
                </a:solidFill>
                <a:latin typeface="Microsoft JhengHei" panose="020B0604030504040204" pitchFamily="34" charset="-120"/>
                <a:ea typeface="Microsoft JhengHei" panose="020B0604030504040204" pitchFamily="34" charset="-120"/>
              </a:rPr>
              <a:t>之死</a:t>
            </a:r>
            <a:endParaRPr lang="en-MY" altLang="zh-CN" sz="2800" b="1" dirty="0">
              <a:solidFill>
                <a:srgbClr val="FF0000"/>
              </a:solidFill>
              <a:latin typeface="Microsoft JhengHei" panose="020B0604030504040204" pitchFamily="34" charset="-120"/>
              <a:ea typeface="Microsoft JhengHei" panose="020B0604030504040204" pitchFamily="34" charset="-120"/>
            </a:endParaRPr>
          </a:p>
          <a:p>
            <a:endParaRPr lang="en-MY" altLang="en-US" sz="2800" b="1" dirty="0">
              <a:solidFill>
                <a:srgbClr val="FF0000"/>
              </a:solidFill>
              <a:latin typeface="Microsoft JhengHei" panose="020B0604030504040204" pitchFamily="34" charset="-120"/>
              <a:ea typeface="Microsoft JhengHei" panose="020B0604030504040204" pitchFamily="34" charset="-120"/>
            </a:endParaRPr>
          </a:p>
          <a:p>
            <a:r>
              <a:rPr lang="zh-CN" altLang="en-US" sz="2800" b="1" dirty="0">
                <a:latin typeface="Microsoft JhengHei" panose="020B0604030504040204" pitchFamily="34" charset="-120"/>
                <a:ea typeface="Microsoft JhengHei" panose="020B0604030504040204" pitchFamily="34" charset="-120"/>
              </a:rPr>
              <a:t>外长孙哈桑在签订和平协议后选择退隐，移居麦地那。他于公元</a:t>
            </a:r>
            <a:r>
              <a:rPr lang="en-US" altLang="zh-CN" sz="2800" b="1" dirty="0">
                <a:latin typeface="Microsoft JhengHei" panose="020B0604030504040204" pitchFamily="34" charset="-120"/>
                <a:ea typeface="Microsoft JhengHei" panose="020B0604030504040204" pitchFamily="34" charset="-120"/>
              </a:rPr>
              <a:t>670</a:t>
            </a:r>
            <a:r>
              <a:rPr lang="zh-CN" altLang="en-US" sz="2800" b="1" dirty="0">
                <a:latin typeface="Microsoft JhengHei" panose="020B0604030504040204" pitchFamily="34" charset="-120"/>
                <a:ea typeface="Microsoft JhengHei" panose="020B0604030504040204" pitchFamily="34" charset="-120"/>
              </a:rPr>
              <a:t>年去世，多数记载认为他是被毒害，而不是在战斗中遇害。他的家人和后代在此事件后，并未遭受立即的集体屠杀。故有人被认为，为了保护家人而选择自杀</a:t>
            </a:r>
            <a:endParaRPr lang="en-MY" altLang="zh-CN" sz="2800" b="1" dirty="0">
              <a:latin typeface="Microsoft JhengHei" panose="020B0604030504040204" pitchFamily="34" charset="-120"/>
              <a:ea typeface="Microsoft JhengHei" panose="020B0604030504040204" pitchFamily="34" charset="-120"/>
            </a:endParaRPr>
          </a:p>
          <a:p>
            <a:endParaRPr lang="en-MY" altLang="zh-CN" sz="2800" b="1" dirty="0">
              <a:latin typeface="Microsoft JhengHei" panose="020B0604030504040204" pitchFamily="34" charset="-120"/>
              <a:ea typeface="Microsoft JhengHei" panose="020B0604030504040204" pitchFamily="34" charset="-120"/>
            </a:endParaRPr>
          </a:p>
          <a:p>
            <a:r>
              <a:rPr lang="zh-CN" altLang="en-US" sz="2800" b="1" dirty="0">
                <a:latin typeface="Microsoft JhengHei" panose="020B0604030504040204" pitchFamily="34" charset="-120"/>
                <a:ea typeface="Microsoft JhengHei" panose="020B0604030504040204" pitchFamily="34" charset="-120"/>
              </a:rPr>
              <a:t>哈桑的弟弟侯赛因继承了家族的领导地位。他拒绝承认倭马亚王朝的统治，尤其是穆阿维叶之子叶齐德一世（</a:t>
            </a:r>
            <a:r>
              <a:rPr lang="en-US" altLang="zh-CN" sz="2800" b="1" dirty="0">
                <a:latin typeface="Microsoft JhengHei" panose="020B0604030504040204" pitchFamily="34" charset="-120"/>
                <a:ea typeface="Microsoft JhengHei" panose="020B0604030504040204" pitchFamily="34" charset="-120"/>
              </a:rPr>
              <a:t>Yazid I</a:t>
            </a:r>
            <a:r>
              <a:rPr lang="zh-CN" altLang="en-US" sz="2800" b="1" dirty="0">
                <a:latin typeface="Microsoft JhengHei" panose="020B0604030504040204" pitchFamily="34" charset="-120"/>
                <a:ea typeface="Microsoft JhengHei" panose="020B0604030504040204" pitchFamily="34" charset="-120"/>
              </a:rPr>
              <a:t>）的合法性。在公元</a:t>
            </a:r>
            <a:r>
              <a:rPr lang="en-US" altLang="zh-CN" sz="2800" b="1" dirty="0">
                <a:latin typeface="Microsoft JhengHei" panose="020B0604030504040204" pitchFamily="34" charset="-120"/>
                <a:ea typeface="Microsoft JhengHei" panose="020B0604030504040204" pitchFamily="34" charset="-120"/>
              </a:rPr>
              <a:t>680</a:t>
            </a:r>
            <a:r>
              <a:rPr lang="zh-CN" altLang="en-US" sz="2800" b="1" dirty="0">
                <a:latin typeface="Microsoft JhengHei" panose="020B0604030504040204" pitchFamily="34" charset="-120"/>
                <a:ea typeface="Microsoft JhengHei" panose="020B0604030504040204" pitchFamily="34" charset="-120"/>
              </a:rPr>
              <a:t>年，侯赛因和他的家人，在伊拉克的卡尔巴拉，遭到倭马亚军队的围困和袭击。侯赛因及其约</a:t>
            </a:r>
            <a:r>
              <a:rPr lang="en-US" altLang="zh-CN" sz="2800" b="1" dirty="0">
                <a:latin typeface="Microsoft JhengHei" panose="020B0604030504040204" pitchFamily="34" charset="-120"/>
                <a:ea typeface="Microsoft JhengHei" panose="020B0604030504040204" pitchFamily="34" charset="-120"/>
              </a:rPr>
              <a:t>70</a:t>
            </a:r>
            <a:r>
              <a:rPr lang="zh-CN" altLang="en-US" sz="2800" b="1" dirty="0">
                <a:latin typeface="Microsoft JhengHei" panose="020B0604030504040204" pitchFamily="34" charset="-120"/>
                <a:ea typeface="Microsoft JhengHei" panose="020B0604030504040204" pitchFamily="34" charset="-120"/>
              </a:rPr>
              <a:t>名追随者（包括家人和支持者）被叶齐德的军队屠杀。侯赛因的头颅被砍下来，被带往大马士革，象征倭马亚王朝的全盘胜利。</a:t>
            </a:r>
            <a:endParaRPr lang="en-MY" altLang="zh-CN" sz="2800" b="1" dirty="0">
              <a:latin typeface="Microsoft JhengHei" panose="020B0604030504040204" pitchFamily="34" charset="-120"/>
              <a:ea typeface="Microsoft JhengHei" panose="020B0604030504040204" pitchFamily="34" charset="-120"/>
            </a:endParaRPr>
          </a:p>
          <a:p>
            <a:endParaRPr lang="en-MY" altLang="zh-CN" sz="2800" b="1" dirty="0">
              <a:latin typeface="Microsoft JhengHei" panose="020B0604030504040204" pitchFamily="34" charset="-120"/>
              <a:ea typeface="Microsoft JhengHei" panose="020B0604030504040204" pitchFamily="34" charset="-120"/>
            </a:endParaRPr>
          </a:p>
          <a:p>
            <a:r>
              <a:rPr lang="zh-CN" altLang="en-US" sz="2800" b="1" dirty="0">
                <a:latin typeface="Microsoft JhengHei" panose="020B0604030504040204" pitchFamily="34" charset="-120"/>
                <a:ea typeface="Microsoft JhengHei" panose="020B0604030504040204" pitchFamily="34" charset="-120"/>
              </a:rPr>
              <a:t>卡尔巴拉事件中，侯赛因的部分家族只有部分成员幸存下来，妇女和儿童，如他的妹妹泽伊纳布（</a:t>
            </a:r>
            <a:r>
              <a:rPr lang="en-US" altLang="zh-CN" sz="2800" b="1" dirty="0">
                <a:latin typeface="Microsoft JhengHei" panose="020B0604030504040204" pitchFamily="34" charset="-120"/>
                <a:ea typeface="Microsoft JhengHei" panose="020B0604030504040204" pitchFamily="34" charset="-120"/>
              </a:rPr>
              <a:t>Zaynab</a:t>
            </a:r>
            <a:r>
              <a:rPr lang="zh-CN" altLang="en-US" sz="2800" b="1" dirty="0">
                <a:latin typeface="Microsoft JhengHei" panose="020B0604030504040204" pitchFamily="34" charset="-120"/>
                <a:ea typeface="Microsoft JhengHei" panose="020B0604030504040204" pitchFamily="34" charset="-120"/>
              </a:rPr>
              <a:t>）和儿子阿里</a:t>
            </a:r>
            <a:r>
              <a:rPr lang="en-US" altLang="zh-CN" sz="2800" b="1" dirty="0">
                <a:latin typeface="Microsoft JhengHei" panose="020B0604030504040204" pitchFamily="34" charset="-120"/>
                <a:ea typeface="Microsoft JhengHei" panose="020B0604030504040204" pitchFamily="34" charset="-120"/>
              </a:rPr>
              <a:t>·</a:t>
            </a:r>
            <a:r>
              <a:rPr lang="zh-CN" altLang="en-US" sz="2800" b="1" dirty="0">
                <a:latin typeface="Microsoft JhengHei" panose="020B0604030504040204" pitchFamily="34" charset="-120"/>
                <a:ea typeface="Microsoft JhengHei" panose="020B0604030504040204" pitchFamily="34" charset="-120"/>
              </a:rPr>
              <a:t>本</a:t>
            </a:r>
            <a:r>
              <a:rPr lang="en-US" altLang="zh-CN" sz="2800" b="1" dirty="0">
                <a:latin typeface="Microsoft JhengHei" panose="020B0604030504040204" pitchFamily="34" charset="-120"/>
                <a:ea typeface="Microsoft JhengHei" panose="020B0604030504040204" pitchFamily="34" charset="-120"/>
              </a:rPr>
              <a:t>·</a:t>
            </a:r>
            <a:r>
              <a:rPr lang="zh-CN" altLang="en-US" sz="2800" b="1" dirty="0">
                <a:latin typeface="Microsoft JhengHei" panose="020B0604030504040204" pitchFamily="34" charset="-120"/>
                <a:ea typeface="Microsoft JhengHei" panose="020B0604030504040204" pitchFamily="34" charset="-120"/>
              </a:rPr>
              <a:t>侯赛因（</a:t>
            </a:r>
            <a:r>
              <a:rPr lang="en-US" altLang="zh-CN" sz="2800" b="1" dirty="0">
                <a:latin typeface="Microsoft JhengHei" panose="020B0604030504040204" pitchFamily="34" charset="-120"/>
                <a:ea typeface="Microsoft JhengHei" panose="020B0604030504040204" pitchFamily="34" charset="-120"/>
              </a:rPr>
              <a:t>Ali ibn </a:t>
            </a:r>
            <a:r>
              <a:rPr lang="en-US" altLang="zh-CN" sz="2800" b="1" dirty="0" err="1">
                <a:latin typeface="Microsoft JhengHei" panose="020B0604030504040204" pitchFamily="34" charset="-120"/>
                <a:ea typeface="Microsoft JhengHei" panose="020B0604030504040204" pitchFamily="34" charset="-120"/>
              </a:rPr>
              <a:t>Husayn</a:t>
            </a:r>
            <a:r>
              <a:rPr lang="zh-CN" altLang="en-US" sz="2800" b="1" dirty="0">
                <a:latin typeface="Microsoft JhengHei" panose="020B0604030504040204" pitchFamily="34" charset="-120"/>
                <a:ea typeface="Microsoft JhengHei" panose="020B0604030504040204" pitchFamily="34" charset="-120"/>
              </a:rPr>
              <a:t>，绰号泽伊努</a:t>
            </a:r>
            <a:r>
              <a:rPr lang="en-US" altLang="zh-CN" sz="2800" b="1" dirty="0">
                <a:latin typeface="Microsoft JhengHei" panose="020B0604030504040204" pitchFamily="34" charset="-120"/>
                <a:ea typeface="Microsoft JhengHei" panose="020B0604030504040204" pitchFamily="34" charset="-120"/>
              </a:rPr>
              <a:t>·</a:t>
            </a:r>
            <a:r>
              <a:rPr lang="zh-CN" altLang="en-US" sz="2800" b="1" dirty="0">
                <a:latin typeface="Microsoft JhengHei" panose="020B0604030504040204" pitchFamily="34" charset="-120"/>
                <a:ea typeface="Microsoft JhengHei" panose="020B0604030504040204" pitchFamily="34" charset="-120"/>
              </a:rPr>
              <a:t>阿比丁，后成为支持阿里的什叶派的第四任伊玛目。</a:t>
            </a:r>
            <a:endParaRPr lang="en-MY" altLang="en-US" sz="2800" b="1" dirty="0">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a:extLst>
              <a:ext uri="{FF2B5EF4-FFF2-40B4-BE49-F238E27FC236}">
                <a16:creationId xmlns:a16="http://schemas.microsoft.com/office/drawing/2014/main" id="{057218A2-42D3-D312-BCA3-3C266951B0FF}"/>
              </a:ext>
            </a:extLst>
          </p:cNvPr>
          <p:cNvSpPr>
            <a:spLocks noGrp="1" noChangeArrowheads="1"/>
          </p:cNvSpPr>
          <p:nvPr>
            <p:ph type="title"/>
          </p:nvPr>
        </p:nvSpPr>
        <p:spPr>
          <a:xfrm>
            <a:off x="11113" y="136525"/>
            <a:ext cx="9982200" cy="838200"/>
          </a:xfrm>
        </p:spPr>
        <p:txBody>
          <a:bodyPr>
            <a:normAutofit fontScale="90000"/>
          </a:bodyPr>
          <a:lstStyle/>
          <a:p>
            <a:pPr eaLnBrk="1" hangingPunct="1"/>
            <a:r>
              <a:rPr lang="zh-CN" altLang="en-US" sz="3200" b="1" dirty="0">
                <a:solidFill>
                  <a:srgbClr val="FF0000"/>
                </a:solidFill>
                <a:latin typeface="Microsoft JhengHei" panose="020B0604030504040204" pitchFamily="34" charset="-120"/>
                <a:ea typeface="Microsoft JhengHei" panose="020B0604030504040204" pitchFamily="34" charset="-120"/>
              </a:rPr>
              <a:t>穆罕默德死後的第</a:t>
            </a:r>
            <a:r>
              <a:rPr lang="en-US" altLang="zh-CN" sz="3200" b="1" dirty="0">
                <a:solidFill>
                  <a:srgbClr val="FF0000"/>
                </a:solidFill>
                <a:latin typeface="Microsoft JhengHei" panose="020B0604030504040204" pitchFamily="34" charset="-120"/>
                <a:ea typeface="Microsoft JhengHei" panose="020B0604030504040204" pitchFamily="34" charset="-120"/>
              </a:rPr>
              <a:t>3</a:t>
            </a:r>
            <a:r>
              <a:rPr lang="zh-CN" altLang="en-US" sz="3200" b="1" dirty="0">
                <a:solidFill>
                  <a:srgbClr val="FF0000"/>
                </a:solidFill>
                <a:latin typeface="Microsoft JhengHei" panose="020B0604030504040204" pitchFamily="34" charset="-120"/>
                <a:ea typeface="Microsoft JhengHei" panose="020B0604030504040204" pitchFamily="34" charset="-120"/>
              </a:rPr>
              <a:t>大内战：哈拉 </a:t>
            </a:r>
            <a:r>
              <a:rPr lang="en-US" altLang="en-US" sz="3200" b="1" dirty="0" err="1">
                <a:solidFill>
                  <a:srgbClr val="FF0000"/>
                </a:solidFill>
                <a:latin typeface="Microsoft JhengHei" panose="020B0604030504040204" pitchFamily="34" charset="-120"/>
                <a:ea typeface="Microsoft JhengHei" panose="020B0604030504040204" pitchFamily="34" charset="-120"/>
              </a:rPr>
              <a:t>Harra</a:t>
            </a:r>
            <a:r>
              <a:rPr lang="en-US" altLang="en-US" sz="3200" b="1" dirty="0">
                <a:solidFill>
                  <a:srgbClr val="FF0000"/>
                </a:solidFill>
                <a:latin typeface="Microsoft JhengHei" panose="020B0604030504040204" pitchFamily="34" charset="-120"/>
                <a:ea typeface="Microsoft JhengHei" panose="020B0604030504040204" pitchFamily="34" charset="-120"/>
              </a:rPr>
              <a:t> (63 A.H.)</a:t>
            </a:r>
            <a:r>
              <a:rPr lang="zh-CN" altLang="en-US" sz="3200" b="1" dirty="0">
                <a:solidFill>
                  <a:srgbClr val="FF0000"/>
                </a:solidFill>
                <a:latin typeface="Microsoft JhengHei" panose="020B0604030504040204" pitchFamily="34" charset="-120"/>
                <a:ea typeface="Microsoft JhengHei" panose="020B0604030504040204" pitchFamily="34" charset="-120"/>
              </a:rPr>
              <a:t>的大屠杀</a:t>
            </a:r>
            <a:br>
              <a:rPr lang="en-MY" altLang="zh-CN" sz="1800" b="1" dirty="0">
                <a:solidFill>
                  <a:srgbClr val="FFC000"/>
                </a:solidFill>
                <a:latin typeface="Microsoft JhengHei" panose="020B0604030504040204" pitchFamily="34" charset="-120"/>
                <a:ea typeface="Microsoft JhengHei" panose="020B0604030504040204" pitchFamily="34" charset="-120"/>
              </a:rPr>
            </a:br>
            <a:endParaRPr lang="en-US" altLang="en-US" sz="3200" b="1" dirty="0">
              <a:solidFill>
                <a:srgbClr val="FFFF00"/>
              </a:solidFill>
              <a:latin typeface="Microsoft JhengHei" panose="020B0604030504040204" pitchFamily="34" charset="-120"/>
              <a:ea typeface="Microsoft JhengHei" panose="020B0604030504040204" pitchFamily="34" charset="-120"/>
            </a:endParaRPr>
          </a:p>
        </p:txBody>
      </p:sp>
      <p:sp>
        <p:nvSpPr>
          <p:cNvPr id="56323" name="Rectangle 3">
            <a:extLst>
              <a:ext uri="{FF2B5EF4-FFF2-40B4-BE49-F238E27FC236}">
                <a16:creationId xmlns:a16="http://schemas.microsoft.com/office/drawing/2014/main" id="{7AA5EDBF-1773-C176-82C7-C3990C9FCA9D}"/>
              </a:ext>
            </a:extLst>
          </p:cNvPr>
          <p:cNvSpPr>
            <a:spLocks noGrp="1" noChangeArrowheads="1"/>
          </p:cNvSpPr>
          <p:nvPr>
            <p:ph idx="1"/>
          </p:nvPr>
        </p:nvSpPr>
        <p:spPr>
          <a:xfrm>
            <a:off x="-11113" y="549275"/>
            <a:ext cx="12192000" cy="6871028"/>
          </a:xfrm>
        </p:spPr>
        <p:txBody>
          <a:bodyPr>
            <a:normAutofit fontScale="62500" lnSpcReduction="20000"/>
          </a:bodyPr>
          <a:lstStyle/>
          <a:p>
            <a:pPr marL="0" indent="0" eaLnBrk="1" hangingPunct="1">
              <a:lnSpc>
                <a:spcPct val="120000"/>
              </a:lnSpc>
              <a:buFont typeface="Arial" panose="020B0604020202020204" pitchFamily="34" charset="0"/>
              <a:buNone/>
            </a:pPr>
            <a:r>
              <a:rPr lang="zh-CN" altLang="en-US" sz="3800" b="1" dirty="0">
                <a:latin typeface="Microsoft JhengHei" panose="020B0604030504040204" pitchFamily="34" charset="-120"/>
                <a:ea typeface="Microsoft JhengHei" panose="020B0604030504040204" pitchFamily="34" charset="-120"/>
              </a:rPr>
              <a:t>哈拉大屠杀是伊斯兰早期历史中的一场悲剧性内斗，发生在伊历</a:t>
            </a:r>
            <a:r>
              <a:rPr lang="en-US" altLang="zh-CN" sz="3800" b="1" dirty="0">
                <a:latin typeface="Microsoft JhengHei" panose="020B0604030504040204" pitchFamily="34" charset="-120"/>
                <a:ea typeface="Microsoft JhengHei" panose="020B0604030504040204" pitchFamily="34" charset="-120"/>
              </a:rPr>
              <a:t>63</a:t>
            </a:r>
            <a:r>
              <a:rPr lang="zh-CN" altLang="en-US" sz="3800" b="1" dirty="0">
                <a:latin typeface="Microsoft JhengHei" panose="020B0604030504040204" pitchFamily="34" charset="-120"/>
                <a:ea typeface="Microsoft JhengHei" panose="020B0604030504040204" pitchFamily="34" charset="-120"/>
              </a:rPr>
              <a:t>年（公元</a:t>
            </a:r>
            <a:r>
              <a:rPr lang="en-US" altLang="zh-CN" sz="3800" b="1" dirty="0">
                <a:latin typeface="Microsoft JhengHei" panose="020B0604030504040204" pitchFamily="34" charset="-120"/>
                <a:ea typeface="Microsoft JhengHei" panose="020B0604030504040204" pitchFamily="34" charset="-120"/>
              </a:rPr>
              <a:t>682</a:t>
            </a:r>
            <a:r>
              <a:rPr lang="zh-CN" altLang="en-US" sz="3800" b="1" dirty="0">
                <a:latin typeface="Microsoft JhengHei" panose="020B0604030504040204" pitchFamily="34" charset="-120"/>
                <a:ea typeface="Microsoft JhengHei" panose="020B0604030504040204" pitchFamily="34" charset="-120"/>
              </a:rPr>
              <a:t>年）期间。这场事件与倭马亚王朝（</a:t>
            </a:r>
            <a:r>
              <a:rPr lang="en-US" altLang="zh-CN" sz="3800" b="1" dirty="0">
                <a:latin typeface="Microsoft JhengHei" panose="020B0604030504040204" pitchFamily="34" charset="-120"/>
                <a:ea typeface="Microsoft JhengHei" panose="020B0604030504040204" pitchFamily="34" charset="-120"/>
              </a:rPr>
              <a:t>Umayyad Caliphate</a:t>
            </a:r>
            <a:r>
              <a:rPr lang="zh-CN" altLang="en-US" sz="3800" b="1" dirty="0">
                <a:latin typeface="Microsoft JhengHei" panose="020B0604030504040204" pitchFamily="34" charset="-120"/>
                <a:ea typeface="Microsoft JhengHei" panose="020B0604030504040204" pitchFamily="34" charset="-120"/>
              </a:rPr>
              <a:t>）统治时期的伊斯兰内部的冲突。叶齐德一世的继位是通过世袭完成，而非通过传统的协商选举（舒拉），这让许多人不满，尤其是在麦地那这些早期伊斯兰圣地居民的反抗有关。。</a:t>
            </a:r>
            <a:endParaRPr lang="en-MY" altLang="zh-CN" sz="3800" b="1" dirty="0">
              <a:latin typeface="Microsoft JhengHei" panose="020B0604030504040204" pitchFamily="34" charset="-120"/>
              <a:ea typeface="Microsoft JhengHei" panose="020B0604030504040204" pitchFamily="34" charset="-120"/>
            </a:endParaRPr>
          </a:p>
          <a:p>
            <a:pPr marL="0" indent="0" eaLnBrk="1" hangingPunct="1">
              <a:lnSpc>
                <a:spcPct val="120000"/>
              </a:lnSpc>
              <a:buFont typeface="Arial" panose="020B0604020202020204" pitchFamily="34" charset="0"/>
              <a:buNone/>
            </a:pPr>
            <a:r>
              <a:rPr lang="zh-CN" altLang="en-US" sz="3800" b="1" dirty="0">
                <a:latin typeface="Microsoft JhengHei" panose="020B0604030504040204" pitchFamily="34" charset="-120"/>
                <a:ea typeface="Microsoft JhengHei" panose="020B0604030504040204" pitchFamily="34" charset="-120"/>
              </a:rPr>
              <a:t>麦地那的居民对倭马亚王朝的腐败、不公和对伊斯兰教义的背离感到愤怒。他们公开拒绝承认叶齐德一世为合法的哈里发，并宣布独立脱离倭马亚的统治。叶齐德派遣了一支军队镇压反抗。军队在到达麦地那，驻扎在附近的哈拉火山岩地带，因此事件被称为</a:t>
            </a:r>
            <a:r>
              <a:rPr lang="zh-CN" altLang="en-US" sz="3800" b="1" dirty="0">
                <a:solidFill>
                  <a:srgbClr val="0000FF"/>
                </a:solidFill>
                <a:latin typeface="Microsoft JhengHei" panose="020B0604030504040204" pitchFamily="34" charset="-120"/>
                <a:ea typeface="Microsoft JhengHei" panose="020B0604030504040204" pitchFamily="34" charset="-120"/>
              </a:rPr>
              <a:t>哈拉</a:t>
            </a:r>
            <a:r>
              <a:rPr lang="zh-CN" altLang="en-US" sz="3800" b="1" dirty="0">
                <a:latin typeface="Microsoft JhengHei" panose="020B0604030504040204" pitchFamily="34" charset="-120"/>
                <a:ea typeface="Microsoft JhengHei" panose="020B0604030504040204" pitchFamily="34" charset="-120"/>
              </a:rPr>
              <a:t>大屠杀。麦地那被攻陷后，倭马亚军队进行了三天的屠杀和掠夺。根据历史记载，许多居民，包括圣门弟子（沙哈巴）的后裔被杀害，女性受到严重侵犯，财产被抢掠。哈拉大屠杀被视为倭马亚统治暴虐的象征之一，加深了什叶派与逊尼派之间世世代代的绝对裂痕。</a:t>
            </a:r>
            <a:r>
              <a:rPr lang="en-US" altLang="en-US" sz="3800" b="1" i="1" dirty="0">
                <a:solidFill>
                  <a:srgbClr val="0000FF"/>
                </a:solidFill>
                <a:latin typeface="Microsoft JhengHei" panose="020B0604030504040204" pitchFamily="34" charset="-120"/>
                <a:ea typeface="Microsoft JhengHei" panose="020B0604030504040204" pitchFamily="34" charset="-120"/>
              </a:rPr>
              <a:t>Sahih Muslim</a:t>
            </a:r>
            <a:r>
              <a:rPr lang="en-US" altLang="en-US" sz="3800" b="1" dirty="0">
                <a:solidFill>
                  <a:srgbClr val="0000FF"/>
                </a:solidFill>
                <a:latin typeface="Microsoft JhengHei" panose="020B0604030504040204" pitchFamily="34" charset="-120"/>
                <a:ea typeface="Microsoft JhengHei" panose="020B0604030504040204" pitchFamily="34" charset="-120"/>
              </a:rPr>
              <a:t> vol.2 footnote 1175 p.421.</a:t>
            </a:r>
            <a:r>
              <a:rPr lang="zh-CN" altLang="en-US" sz="3800" dirty="0">
                <a:latin typeface="Microsoft JhengHei" panose="020B0604030504040204" pitchFamily="34" charset="-120"/>
                <a:ea typeface="Microsoft JhengHei" panose="020B0604030504040204" pitchFamily="34" charset="-120"/>
              </a:rPr>
              <a:t> </a:t>
            </a:r>
            <a:endParaRPr lang="en-MY" altLang="zh-CN" sz="3800" dirty="0">
              <a:latin typeface="Microsoft JhengHei" panose="020B0604030504040204" pitchFamily="34" charset="-120"/>
              <a:ea typeface="Microsoft JhengHei" panose="020B0604030504040204" pitchFamily="34" charset="-120"/>
            </a:endParaRPr>
          </a:p>
          <a:p>
            <a:pPr marL="0" indent="0" eaLnBrk="1" hangingPunct="1">
              <a:lnSpc>
                <a:spcPct val="120000"/>
              </a:lnSpc>
              <a:buFont typeface="Arial" panose="020B0604020202020204" pitchFamily="34" charset="0"/>
              <a:buNone/>
            </a:pPr>
            <a:r>
              <a:rPr lang="zh-CN" altLang="en-US" sz="3800" b="1" dirty="0">
                <a:solidFill>
                  <a:srgbClr val="FF0000"/>
                </a:solidFill>
                <a:latin typeface="Microsoft JhengHei" panose="020B0604030504040204" pitchFamily="34" charset="-120"/>
                <a:ea typeface="Microsoft JhengHei" panose="020B0604030504040204" pitchFamily="34" charset="-120"/>
              </a:rPr>
              <a:t>穆斯林王朝的终结：</a:t>
            </a:r>
            <a:r>
              <a:rPr lang="zh-CN" altLang="en-US" sz="3800" b="1" dirty="0">
                <a:latin typeface="Microsoft JhengHei" panose="020B0604030504040204" pitchFamily="34" charset="-120"/>
                <a:ea typeface="Microsoft JhengHei" panose="020B0604030504040204" pitchFamily="34" charset="-120"/>
              </a:rPr>
              <a:t>倭马亚王朝在 公元</a:t>
            </a:r>
            <a:r>
              <a:rPr lang="en-US" altLang="zh-CN" sz="3800" b="1" dirty="0">
                <a:latin typeface="Microsoft JhengHei" panose="020B0604030504040204" pitchFamily="34" charset="-120"/>
                <a:ea typeface="Microsoft JhengHei" panose="020B0604030504040204" pitchFamily="34" charset="-120"/>
              </a:rPr>
              <a:t>750</a:t>
            </a:r>
            <a:r>
              <a:rPr lang="zh-CN" altLang="en-US" sz="3800" b="1" dirty="0">
                <a:latin typeface="Microsoft JhengHei" panose="020B0604030504040204" pitchFamily="34" charset="-120"/>
                <a:ea typeface="Microsoft JhengHei" panose="020B0604030504040204" pitchFamily="34" charset="-120"/>
              </a:rPr>
              <a:t>年 被 阿拔斯王朝（阿拔斯王朝乃默罕默德的叔叔的后裔</a:t>
            </a:r>
            <a:r>
              <a:rPr lang="en-US" altLang="zh-CN" sz="3800" b="1" dirty="0">
                <a:latin typeface="Microsoft JhengHei" panose="020B0604030504040204" pitchFamily="34" charset="-120"/>
                <a:ea typeface="Microsoft JhengHei" panose="020B0604030504040204" pitchFamily="34" charset="-120"/>
              </a:rPr>
              <a:t>Abbasid Caliphate</a:t>
            </a:r>
            <a:r>
              <a:rPr lang="zh-CN" altLang="en-US" sz="3800" b="1" dirty="0">
                <a:latin typeface="Microsoft JhengHei" panose="020B0604030504040204" pitchFamily="34" charset="-120"/>
                <a:ea typeface="Microsoft JhengHei" panose="020B0604030504040204" pitchFamily="34" charset="-120"/>
              </a:rPr>
              <a:t>） 取代。阿拔斯家族以合法有血统的地位，联合了波斯人、非阿拉伯穆斯林（马瓦利）、什叶派和其他不满倭马亚统治的群体，最终在扎布河战役中击败倭马亚军队，杀死了最后一位倭马亚哈里发马尔旺二世。 阿拔斯王朝（</a:t>
            </a:r>
            <a:r>
              <a:rPr lang="en-MY" altLang="zh-CN" sz="3800" b="1" dirty="0">
                <a:latin typeface="Microsoft JhengHei" panose="020B0604030504040204" pitchFamily="34" charset="-120"/>
                <a:ea typeface="Microsoft JhengHei" panose="020B0604030504040204" pitchFamily="34" charset="-120"/>
              </a:rPr>
              <a:t>Abbasid Caliphate</a:t>
            </a:r>
            <a:r>
              <a:rPr lang="zh-CN" altLang="en-MY" sz="3800" b="1" dirty="0">
                <a:latin typeface="Microsoft JhengHei" panose="020B0604030504040204" pitchFamily="34" charset="-120"/>
                <a:ea typeface="Microsoft JhengHei" panose="020B0604030504040204" pitchFamily="34" charset="-120"/>
              </a:rPr>
              <a:t>）</a:t>
            </a:r>
            <a:r>
              <a:rPr lang="zh-CN" altLang="en-US" sz="3800" b="1" dirty="0">
                <a:latin typeface="Microsoft JhengHei" panose="020B0604030504040204" pitchFamily="34" charset="-120"/>
                <a:ea typeface="Microsoft JhengHei" panose="020B0604030504040204" pitchFamily="34" charset="-120"/>
              </a:rPr>
              <a:t>在</a:t>
            </a:r>
            <a:r>
              <a:rPr lang="en-US" altLang="zh-CN" sz="3800" b="1" dirty="0">
                <a:latin typeface="Microsoft JhengHei" panose="020B0604030504040204" pitchFamily="34" charset="-120"/>
                <a:ea typeface="Microsoft JhengHei" panose="020B0604030504040204" pitchFamily="34" charset="-120"/>
              </a:rPr>
              <a:t>1258</a:t>
            </a:r>
            <a:r>
              <a:rPr lang="zh-CN" altLang="en-US" sz="3800" b="1" dirty="0">
                <a:latin typeface="Microsoft JhengHei" panose="020B0604030504040204" pitchFamily="34" charset="-120"/>
                <a:ea typeface="Microsoft JhengHei" panose="020B0604030504040204" pitchFamily="34" charset="-120"/>
              </a:rPr>
              <a:t>年被蒙古帝国攻陷巴格达，正式灭亡，也停止了穆斯林的整体团结。</a:t>
            </a:r>
            <a:endParaRPr lang="en-MY" altLang="en-US" sz="2000" b="1" i="1" dirty="0">
              <a:solidFill>
                <a:srgbClr val="FFC000"/>
              </a:solidFill>
              <a:latin typeface="Microsoft JhengHei" panose="020B0604030504040204" pitchFamily="34" charset="-120"/>
              <a:ea typeface="Microsoft JhengHei" panose="020B0604030504040204" pitchFamily="34" charset="-120"/>
            </a:endParaRPr>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F30DD92F-1D1F-D4D6-75A2-EF3FD2096892}"/>
              </a:ext>
            </a:extLst>
          </p:cNvPr>
          <p:cNvSpPr txBox="1"/>
          <p:nvPr/>
        </p:nvSpPr>
        <p:spPr>
          <a:xfrm>
            <a:off x="0" y="0"/>
            <a:ext cx="12192000" cy="6817251"/>
          </a:xfrm>
          <a:prstGeom prst="rect">
            <a:avLst/>
          </a:prstGeom>
          <a:noFill/>
        </p:spPr>
        <p:txBody>
          <a:bodyPr wrap="square">
            <a:spAutoFit/>
          </a:bodyPr>
          <a:lstStyle/>
          <a:p>
            <a:r>
              <a:rPr lang="zh-CN" altLang="en-US" sz="2300" b="1" dirty="0">
                <a:solidFill>
                  <a:srgbClr val="FF0000"/>
                </a:solidFill>
                <a:latin typeface="Microsoft JhengHei" panose="020B0604030504040204" pitchFamily="34" charset="-120"/>
                <a:ea typeface="Microsoft JhengHei" panose="020B0604030504040204" pitchFamily="34" charset="-120"/>
              </a:rPr>
              <a:t>伊斯兰政治新格局的崛起</a:t>
            </a:r>
          </a:p>
          <a:p>
            <a:r>
              <a:rPr lang="zh-CN" altLang="en-US" sz="2300" b="1" dirty="0">
                <a:solidFill>
                  <a:srgbClr val="0000FF"/>
                </a:solidFill>
                <a:latin typeface="Microsoft JhengHei" panose="020B0604030504040204" pitchFamily="34" charset="-120"/>
                <a:ea typeface="Microsoft JhengHei" panose="020B0604030504040204" pitchFamily="34" charset="-120"/>
              </a:rPr>
              <a:t>蒙古的入侵，导致伊斯兰世界分裂成多个政权，各地的穆斯林国家开始独立运作。</a:t>
            </a:r>
          </a:p>
          <a:p>
            <a:r>
              <a:rPr lang="zh-CN" altLang="en-US" sz="2300" b="1" dirty="0">
                <a:solidFill>
                  <a:srgbClr val="008000"/>
                </a:solidFill>
                <a:latin typeface="Microsoft JhengHei" panose="020B0604030504040204" pitchFamily="34" charset="-120"/>
                <a:ea typeface="Microsoft JhengHei" panose="020B0604030504040204" pitchFamily="34" charset="-120"/>
              </a:rPr>
              <a:t>（</a:t>
            </a:r>
            <a:r>
              <a:rPr lang="en-US" altLang="zh-CN" sz="2300" b="1" dirty="0">
                <a:solidFill>
                  <a:srgbClr val="008000"/>
                </a:solidFill>
                <a:latin typeface="Microsoft JhengHei" panose="020B0604030504040204" pitchFamily="34" charset="-120"/>
                <a:ea typeface="Microsoft JhengHei" panose="020B0604030504040204" pitchFamily="34" charset="-120"/>
              </a:rPr>
              <a:t>1</a:t>
            </a:r>
            <a:r>
              <a:rPr lang="zh-CN" altLang="en-US" sz="2300" b="1" dirty="0">
                <a:solidFill>
                  <a:srgbClr val="008000"/>
                </a:solidFill>
                <a:latin typeface="Microsoft JhengHei" panose="020B0604030504040204" pitchFamily="34" charset="-120"/>
                <a:ea typeface="Microsoft JhengHei" panose="020B0604030504040204" pitchFamily="34" charset="-120"/>
              </a:rPr>
              <a:t>）伊儿汗国（</a:t>
            </a:r>
            <a:r>
              <a:rPr lang="en-US" altLang="zh-CN" sz="2300" b="1" dirty="0">
                <a:solidFill>
                  <a:srgbClr val="008000"/>
                </a:solidFill>
                <a:latin typeface="Microsoft JhengHei" panose="020B0604030504040204" pitchFamily="34" charset="-120"/>
                <a:ea typeface="Microsoft JhengHei" panose="020B0604030504040204" pitchFamily="34" charset="-120"/>
              </a:rPr>
              <a:t>1256—1335</a:t>
            </a:r>
            <a:r>
              <a:rPr lang="zh-CN" altLang="en-US" sz="2300" b="1" dirty="0">
                <a:solidFill>
                  <a:srgbClr val="008000"/>
                </a:solidFill>
                <a:latin typeface="Microsoft JhengHei" panose="020B0604030504040204" pitchFamily="34" charset="-120"/>
                <a:ea typeface="Microsoft JhengHei" panose="020B0604030504040204" pitchFamily="34" charset="-120"/>
              </a:rPr>
              <a:t>年）</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波斯与伊拉克的统治者。蒙古人在伊斯兰世界的统治：伊儿汗国最初奉行佛教或萨满教，对穆斯林并不友好（如屠杀巴格达）。后来皈依伊斯兰教：</a:t>
            </a:r>
            <a:r>
              <a:rPr lang="en-US" altLang="zh-CN" sz="2300" b="1" dirty="0">
                <a:latin typeface="Microsoft JhengHei" panose="020B0604030504040204" pitchFamily="34" charset="-120"/>
                <a:ea typeface="Microsoft JhengHei" panose="020B0604030504040204" pitchFamily="34" charset="-120"/>
              </a:rPr>
              <a:t>1295</a:t>
            </a:r>
            <a:r>
              <a:rPr lang="zh-CN" altLang="en-US" sz="2300" b="1" dirty="0">
                <a:latin typeface="Microsoft JhengHei" panose="020B0604030504040204" pitchFamily="34" charset="-120"/>
                <a:ea typeface="Microsoft JhengHei" panose="020B0604030504040204" pitchFamily="34" charset="-120"/>
              </a:rPr>
              <a:t>年，伊儿汗国的合赞汗（</a:t>
            </a:r>
            <a:r>
              <a:rPr lang="en-US" altLang="zh-CN" sz="2300" b="1" dirty="0" err="1">
                <a:latin typeface="Microsoft JhengHei" panose="020B0604030504040204" pitchFamily="34" charset="-120"/>
                <a:ea typeface="Microsoft JhengHei" panose="020B0604030504040204" pitchFamily="34" charset="-120"/>
              </a:rPr>
              <a:t>Ghazan</a:t>
            </a:r>
            <a:r>
              <a:rPr lang="en-US" altLang="zh-CN" sz="2300" b="1" dirty="0">
                <a:latin typeface="Microsoft JhengHei" panose="020B0604030504040204" pitchFamily="34" charset="-120"/>
                <a:ea typeface="Microsoft JhengHei" panose="020B0604030504040204" pitchFamily="34" charset="-120"/>
              </a:rPr>
              <a:t> Khan</a:t>
            </a:r>
            <a:r>
              <a:rPr lang="zh-CN" altLang="en-US" sz="2300" b="1" dirty="0">
                <a:latin typeface="Microsoft JhengHei" panose="020B0604030504040204" pitchFamily="34" charset="-120"/>
                <a:ea typeface="Microsoft JhengHei" panose="020B0604030504040204" pitchFamily="34" charset="-120"/>
              </a:rPr>
              <a:t>）皈依伊斯兰教，推动伊斯兰在波斯地区的恢复。</a:t>
            </a:r>
          </a:p>
          <a:p>
            <a:r>
              <a:rPr lang="zh-CN" altLang="en-US" sz="2300" b="1" dirty="0">
                <a:solidFill>
                  <a:srgbClr val="008000"/>
                </a:solidFill>
                <a:latin typeface="Microsoft JhengHei" panose="020B0604030504040204" pitchFamily="34" charset="-120"/>
                <a:ea typeface="Microsoft JhengHei" panose="020B0604030504040204" pitchFamily="34" charset="-120"/>
              </a:rPr>
              <a:t>（</a:t>
            </a:r>
            <a:r>
              <a:rPr lang="en-US" altLang="zh-CN" sz="2300" b="1" dirty="0">
                <a:solidFill>
                  <a:srgbClr val="008000"/>
                </a:solidFill>
                <a:latin typeface="Microsoft JhengHei" panose="020B0604030504040204" pitchFamily="34" charset="-120"/>
                <a:ea typeface="Microsoft JhengHei" panose="020B0604030504040204" pitchFamily="34" charset="-120"/>
              </a:rPr>
              <a:t>2</a:t>
            </a:r>
            <a:r>
              <a:rPr lang="zh-CN" altLang="en-US" sz="2300" b="1" dirty="0">
                <a:solidFill>
                  <a:srgbClr val="008000"/>
                </a:solidFill>
                <a:latin typeface="Microsoft JhengHei" panose="020B0604030504040204" pitchFamily="34" charset="-120"/>
                <a:ea typeface="Microsoft JhengHei" panose="020B0604030504040204" pitchFamily="34" charset="-120"/>
              </a:rPr>
              <a:t>）马木路克王朝（</a:t>
            </a:r>
            <a:r>
              <a:rPr lang="en-US" altLang="zh-CN" sz="2300" b="1" dirty="0">
                <a:solidFill>
                  <a:srgbClr val="008000"/>
                </a:solidFill>
                <a:latin typeface="Microsoft JhengHei" panose="020B0604030504040204" pitchFamily="34" charset="-120"/>
                <a:ea typeface="Microsoft JhengHei" panose="020B0604030504040204" pitchFamily="34" charset="-120"/>
              </a:rPr>
              <a:t>1250—1517</a:t>
            </a:r>
            <a:r>
              <a:rPr lang="zh-CN" altLang="en-US" sz="2300" b="1" dirty="0">
                <a:solidFill>
                  <a:srgbClr val="008000"/>
                </a:solidFill>
                <a:latin typeface="Microsoft JhengHei" panose="020B0604030504040204" pitchFamily="34" charset="-120"/>
                <a:ea typeface="Microsoft JhengHei" panose="020B0604030504040204" pitchFamily="34" charset="-120"/>
              </a:rPr>
              <a:t>年）</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埃及与叙利亚的伊斯兰捍卫者。</a:t>
            </a:r>
            <a:r>
              <a:rPr lang="en-US" altLang="zh-CN" sz="2300" b="1" dirty="0">
                <a:latin typeface="Microsoft JhengHei" panose="020B0604030504040204" pitchFamily="34" charset="-120"/>
                <a:ea typeface="Microsoft JhengHei" panose="020B0604030504040204" pitchFamily="34" charset="-120"/>
              </a:rPr>
              <a:t>1260</a:t>
            </a:r>
            <a:r>
              <a:rPr lang="zh-CN" altLang="en-US" sz="2300" b="1" dirty="0">
                <a:latin typeface="Microsoft JhengHei" panose="020B0604030504040204" pitchFamily="34" charset="-120"/>
                <a:ea typeface="Microsoft JhengHei" panose="020B0604030504040204" pitchFamily="34" charset="-120"/>
              </a:rPr>
              <a:t>年，马木路克在“艾因贾鲁特战役”击败蒙古，成功阻止蒙古进一步入侵中东。</a:t>
            </a:r>
            <a:r>
              <a:rPr lang="en-US" altLang="zh-CN" sz="2300" b="1" dirty="0">
                <a:latin typeface="Microsoft JhengHei" panose="020B0604030504040204" pitchFamily="34" charset="-120"/>
                <a:ea typeface="Microsoft JhengHei" panose="020B0604030504040204" pitchFamily="34" charset="-120"/>
              </a:rPr>
              <a:t>1261</a:t>
            </a:r>
            <a:r>
              <a:rPr lang="zh-CN" altLang="en-US" sz="2300" b="1" dirty="0">
                <a:latin typeface="Microsoft JhengHei" panose="020B0604030504040204" pitchFamily="34" charset="-120"/>
                <a:ea typeface="Microsoft JhengHei" panose="020B0604030504040204" pitchFamily="34" charset="-120"/>
              </a:rPr>
              <a:t>年，马木路克王朝在开罗扶持阿拔斯家族，重建“象征性哈里发”。马木路克成为伊斯兰世界的军事和宗教领袖，对抗蒙古人和十字军。</a:t>
            </a:r>
            <a:endParaRPr lang="en-MY" altLang="zh-CN" sz="2300" b="1" dirty="0">
              <a:latin typeface="Microsoft JhengHei" panose="020B0604030504040204" pitchFamily="34" charset="-120"/>
              <a:ea typeface="Microsoft JhengHei" panose="020B0604030504040204" pitchFamily="34" charset="-120"/>
            </a:endParaRPr>
          </a:p>
          <a:p>
            <a:endParaRPr lang="zh-CN" altLang="en-US" sz="2300" b="1" dirty="0">
              <a:latin typeface="Microsoft JhengHei" panose="020B0604030504040204" pitchFamily="34" charset="-120"/>
              <a:ea typeface="Microsoft JhengHei" panose="020B0604030504040204" pitchFamily="34" charset="-120"/>
            </a:endParaRPr>
          </a:p>
          <a:p>
            <a:r>
              <a:rPr lang="zh-CN" altLang="en-US" sz="2300" b="1" dirty="0">
                <a:solidFill>
                  <a:srgbClr val="008000"/>
                </a:solidFill>
                <a:latin typeface="Microsoft JhengHei" panose="020B0604030504040204" pitchFamily="34" charset="-120"/>
                <a:ea typeface="Microsoft JhengHei" panose="020B0604030504040204" pitchFamily="34" charset="-120"/>
              </a:rPr>
              <a:t>（</a:t>
            </a:r>
            <a:r>
              <a:rPr lang="en-US" altLang="zh-CN" sz="2300" b="1" dirty="0">
                <a:solidFill>
                  <a:srgbClr val="008000"/>
                </a:solidFill>
                <a:latin typeface="Microsoft JhengHei" panose="020B0604030504040204" pitchFamily="34" charset="-120"/>
                <a:ea typeface="Microsoft JhengHei" panose="020B0604030504040204" pitchFamily="34" charset="-120"/>
              </a:rPr>
              <a:t>3</a:t>
            </a:r>
            <a:r>
              <a:rPr lang="zh-CN" altLang="en-US" sz="2300" b="1" dirty="0">
                <a:solidFill>
                  <a:srgbClr val="008000"/>
                </a:solidFill>
                <a:latin typeface="Microsoft JhengHei" panose="020B0604030504040204" pitchFamily="34" charset="-120"/>
                <a:ea typeface="Microsoft JhengHei" panose="020B0604030504040204" pitchFamily="34" charset="-120"/>
              </a:rPr>
              <a:t>）德里苏丹国（</a:t>
            </a:r>
            <a:r>
              <a:rPr lang="en-US" altLang="zh-CN" sz="2300" b="1" dirty="0">
                <a:solidFill>
                  <a:srgbClr val="008000"/>
                </a:solidFill>
                <a:latin typeface="Microsoft JhengHei" panose="020B0604030504040204" pitchFamily="34" charset="-120"/>
                <a:ea typeface="Microsoft JhengHei" panose="020B0604030504040204" pitchFamily="34" charset="-120"/>
              </a:rPr>
              <a:t>1206—1526</a:t>
            </a:r>
            <a:r>
              <a:rPr lang="zh-CN" altLang="en-US" sz="2300" b="1" dirty="0">
                <a:solidFill>
                  <a:srgbClr val="008000"/>
                </a:solidFill>
                <a:latin typeface="Microsoft JhengHei" panose="020B0604030504040204" pitchFamily="34" charset="-120"/>
                <a:ea typeface="Microsoft JhengHei" panose="020B0604030504040204" pitchFamily="34" charset="-120"/>
              </a:rPr>
              <a:t>年）</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印度次大陆的伊斯兰政权。在南亚，伊斯兰继续扩张，德里苏丹国统治印度北部，传播伊斯兰文化。</a:t>
            </a:r>
          </a:p>
          <a:p>
            <a:r>
              <a:rPr lang="zh-CN" altLang="en-US" sz="2300" b="1" dirty="0">
                <a:solidFill>
                  <a:srgbClr val="008000"/>
                </a:solidFill>
                <a:latin typeface="Microsoft JhengHei" panose="020B0604030504040204" pitchFamily="34" charset="-120"/>
                <a:ea typeface="Microsoft JhengHei" panose="020B0604030504040204" pitchFamily="34" charset="-120"/>
              </a:rPr>
              <a:t>（</a:t>
            </a:r>
            <a:r>
              <a:rPr lang="en-US" altLang="zh-CN" sz="2300" b="1" dirty="0">
                <a:solidFill>
                  <a:srgbClr val="008000"/>
                </a:solidFill>
                <a:latin typeface="Microsoft JhengHei" panose="020B0604030504040204" pitchFamily="34" charset="-120"/>
                <a:ea typeface="Microsoft JhengHei" panose="020B0604030504040204" pitchFamily="34" charset="-120"/>
              </a:rPr>
              <a:t>4</a:t>
            </a:r>
            <a:r>
              <a:rPr lang="zh-CN" altLang="en-US" sz="2300" b="1" dirty="0">
                <a:solidFill>
                  <a:srgbClr val="008000"/>
                </a:solidFill>
                <a:latin typeface="Microsoft JhengHei" panose="020B0604030504040204" pitchFamily="34" charset="-120"/>
                <a:ea typeface="Microsoft JhengHei" panose="020B0604030504040204" pitchFamily="34" charset="-120"/>
              </a:rPr>
              <a:t>）帖木儿帝国（</a:t>
            </a:r>
            <a:r>
              <a:rPr lang="en-US" altLang="zh-CN" sz="2300" b="1" dirty="0">
                <a:solidFill>
                  <a:srgbClr val="008000"/>
                </a:solidFill>
                <a:latin typeface="Microsoft JhengHei" panose="020B0604030504040204" pitchFamily="34" charset="-120"/>
                <a:ea typeface="Microsoft JhengHei" panose="020B0604030504040204" pitchFamily="34" charset="-120"/>
              </a:rPr>
              <a:t>1370—1507</a:t>
            </a:r>
            <a:r>
              <a:rPr lang="zh-CN" altLang="en-US" sz="2300" b="1" dirty="0">
                <a:solidFill>
                  <a:srgbClr val="008000"/>
                </a:solidFill>
                <a:latin typeface="Microsoft JhengHei" panose="020B0604030504040204" pitchFamily="34" charset="-120"/>
                <a:ea typeface="Microsoft JhengHei" panose="020B0604030504040204" pitchFamily="34" charset="-120"/>
              </a:rPr>
              <a:t>年）</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中亚和伊朗的强权。帖木儿（</a:t>
            </a:r>
            <a:r>
              <a:rPr lang="en-US" altLang="zh-CN" sz="2300" b="1" dirty="0">
                <a:latin typeface="Microsoft JhengHei" panose="020B0604030504040204" pitchFamily="34" charset="-120"/>
                <a:ea typeface="Microsoft JhengHei" panose="020B0604030504040204" pitchFamily="34" charset="-120"/>
              </a:rPr>
              <a:t>Timur</a:t>
            </a:r>
            <a:r>
              <a:rPr lang="zh-CN" altLang="en-US" sz="2300" b="1" dirty="0">
                <a:latin typeface="Microsoft JhengHei" panose="020B0604030504040204" pitchFamily="34" charset="-120"/>
                <a:ea typeface="Microsoft JhengHei" panose="020B0604030504040204" pitchFamily="34" charset="-120"/>
              </a:rPr>
              <a:t>）是蒙古</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突厥混血，他在</a:t>
            </a:r>
            <a:r>
              <a:rPr lang="en-US" altLang="zh-CN" sz="2300" b="1" dirty="0">
                <a:latin typeface="Microsoft JhengHei" panose="020B0604030504040204" pitchFamily="34" charset="-120"/>
                <a:ea typeface="Microsoft JhengHei" panose="020B0604030504040204" pitchFamily="34" charset="-120"/>
              </a:rPr>
              <a:t>14</a:t>
            </a:r>
            <a:r>
              <a:rPr lang="zh-CN" altLang="en-US" sz="2300" b="1" dirty="0">
                <a:latin typeface="Microsoft JhengHei" panose="020B0604030504040204" pitchFamily="34" charset="-120"/>
                <a:ea typeface="Microsoft JhengHei" panose="020B0604030504040204" pitchFamily="34" charset="-120"/>
              </a:rPr>
              <a:t>世纪建立强大的帝国，并以伊斯兰为核心统治体系。</a:t>
            </a:r>
            <a:r>
              <a:rPr lang="en-US" altLang="zh-CN" sz="2300" b="1" dirty="0">
                <a:latin typeface="Microsoft JhengHei" panose="020B0604030504040204" pitchFamily="34" charset="-120"/>
                <a:ea typeface="Microsoft JhengHei" panose="020B0604030504040204" pitchFamily="34" charset="-120"/>
              </a:rPr>
              <a:t>1401</a:t>
            </a:r>
            <a:r>
              <a:rPr lang="zh-CN" altLang="en-US" sz="2300" b="1" dirty="0">
                <a:latin typeface="Microsoft JhengHei" panose="020B0604030504040204" pitchFamily="34" charset="-120"/>
                <a:ea typeface="Microsoft JhengHei" panose="020B0604030504040204" pitchFamily="34" charset="-120"/>
              </a:rPr>
              <a:t>年，他攻陷巴格达，短暂恢复伊斯兰权威。</a:t>
            </a:r>
          </a:p>
          <a:p>
            <a:endParaRPr lang="en-MY" altLang="zh-CN" sz="2300" b="1" dirty="0">
              <a:solidFill>
                <a:srgbClr val="008000"/>
              </a:solidFill>
              <a:latin typeface="Microsoft JhengHei" panose="020B0604030504040204" pitchFamily="34" charset="-120"/>
              <a:ea typeface="Microsoft JhengHei" panose="020B0604030504040204" pitchFamily="34" charset="-120"/>
            </a:endParaRPr>
          </a:p>
          <a:p>
            <a:r>
              <a:rPr lang="zh-CN" altLang="en-US" sz="2300" b="1" dirty="0">
                <a:solidFill>
                  <a:srgbClr val="008000"/>
                </a:solidFill>
                <a:latin typeface="Microsoft JhengHei" panose="020B0604030504040204" pitchFamily="34" charset="-120"/>
                <a:ea typeface="Microsoft JhengHei" panose="020B0604030504040204" pitchFamily="34" charset="-120"/>
              </a:rPr>
              <a:t>（</a:t>
            </a:r>
            <a:r>
              <a:rPr lang="en-US" altLang="zh-CN" sz="2300" b="1" dirty="0">
                <a:solidFill>
                  <a:srgbClr val="008000"/>
                </a:solidFill>
                <a:latin typeface="Microsoft JhengHei" panose="020B0604030504040204" pitchFamily="34" charset="-120"/>
                <a:ea typeface="Microsoft JhengHei" panose="020B0604030504040204" pitchFamily="34" charset="-120"/>
              </a:rPr>
              <a:t>5</a:t>
            </a:r>
            <a:r>
              <a:rPr lang="zh-CN" altLang="en-US" sz="2300" b="1" dirty="0">
                <a:solidFill>
                  <a:srgbClr val="008000"/>
                </a:solidFill>
                <a:latin typeface="Microsoft JhengHei" panose="020B0604030504040204" pitchFamily="34" charset="-120"/>
                <a:ea typeface="Microsoft JhengHei" panose="020B0604030504040204" pitchFamily="34" charset="-120"/>
              </a:rPr>
              <a:t>）奥斯曼帝国（</a:t>
            </a:r>
            <a:r>
              <a:rPr lang="en-US" altLang="zh-CN" sz="2300" b="1" dirty="0">
                <a:solidFill>
                  <a:srgbClr val="008000"/>
                </a:solidFill>
                <a:latin typeface="Microsoft JhengHei" panose="020B0604030504040204" pitchFamily="34" charset="-120"/>
                <a:ea typeface="Microsoft JhengHei" panose="020B0604030504040204" pitchFamily="34" charset="-120"/>
              </a:rPr>
              <a:t>1299—1924</a:t>
            </a:r>
            <a:r>
              <a:rPr lang="zh-CN" altLang="en-US" sz="2300" b="1" dirty="0">
                <a:solidFill>
                  <a:srgbClr val="008000"/>
                </a:solidFill>
                <a:latin typeface="Microsoft JhengHei" panose="020B0604030504040204" pitchFamily="34" charset="-120"/>
                <a:ea typeface="Microsoft JhengHei" panose="020B0604030504040204" pitchFamily="34" charset="-120"/>
              </a:rPr>
              <a:t>年）</a:t>
            </a:r>
            <a:r>
              <a:rPr lang="en-US" altLang="zh-CN" sz="2300" b="1" dirty="0">
                <a:latin typeface="Microsoft JhengHei" panose="020B0604030504040204" pitchFamily="34" charset="-120"/>
                <a:ea typeface="Microsoft JhengHei" panose="020B0604030504040204" pitchFamily="34" charset="-120"/>
              </a:rPr>
              <a:t>——</a:t>
            </a:r>
            <a:r>
              <a:rPr lang="zh-CN" altLang="en-US" sz="2300" b="1" dirty="0">
                <a:latin typeface="Microsoft JhengHei" panose="020B0604030504040204" pitchFamily="34" charset="-120"/>
                <a:ea typeface="Microsoft JhengHei" panose="020B0604030504040204" pitchFamily="34" charset="-120"/>
              </a:rPr>
              <a:t>最终统一伊斯兰世界。</a:t>
            </a:r>
            <a:r>
              <a:rPr lang="en-US" altLang="zh-CN" sz="2300" b="1" dirty="0">
                <a:latin typeface="Microsoft JhengHei" panose="020B0604030504040204" pitchFamily="34" charset="-120"/>
                <a:ea typeface="Microsoft JhengHei" panose="020B0604030504040204" pitchFamily="34" charset="-120"/>
              </a:rPr>
              <a:t>1299</a:t>
            </a:r>
            <a:r>
              <a:rPr lang="zh-CN" altLang="en-US" sz="2300" b="1" dirty="0">
                <a:latin typeface="Microsoft JhengHei" panose="020B0604030504040204" pitchFamily="34" charset="-120"/>
                <a:ea typeface="Microsoft JhengHei" panose="020B0604030504040204" pitchFamily="34" charset="-120"/>
              </a:rPr>
              <a:t>年，奥斯曼帝国崛起，并逐步扩张，最终在</a:t>
            </a:r>
            <a:r>
              <a:rPr lang="en-US" altLang="zh-CN" sz="2300" b="1" dirty="0">
                <a:latin typeface="Microsoft JhengHei" panose="020B0604030504040204" pitchFamily="34" charset="-120"/>
                <a:ea typeface="Microsoft JhengHei" panose="020B0604030504040204" pitchFamily="34" charset="-120"/>
              </a:rPr>
              <a:t>1517</a:t>
            </a:r>
            <a:r>
              <a:rPr lang="zh-CN" altLang="en-US" sz="2300" b="1" dirty="0">
                <a:latin typeface="Microsoft JhengHei" panose="020B0604030504040204" pitchFamily="34" charset="-120"/>
                <a:ea typeface="Microsoft JhengHei" panose="020B0604030504040204" pitchFamily="34" charset="-120"/>
              </a:rPr>
              <a:t>年征服马木路克，成为伊斯兰世界的领袖。然而失去春雨秋雨的中东地区，成为干旱无水之地，阻碍了穆斯林的政治与国势。</a:t>
            </a:r>
          </a:p>
        </p:txBody>
      </p:sp>
    </p:spTree>
    <p:extLst>
      <p:ext uri="{BB962C8B-B14F-4D97-AF65-F5344CB8AC3E}">
        <p14:creationId xmlns:p14="http://schemas.microsoft.com/office/powerpoint/2010/main" val="1361348031"/>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a:extLst>
              <a:ext uri="{FF2B5EF4-FFF2-40B4-BE49-F238E27FC236}">
                <a16:creationId xmlns:a16="http://schemas.microsoft.com/office/drawing/2014/main" id="{C40CC58E-5F19-6411-EC07-CB4AE4142E7D}"/>
              </a:ext>
            </a:extLst>
          </p:cNvPr>
          <p:cNvSpPr>
            <a:spLocks noGrp="1" noChangeArrowheads="1"/>
          </p:cNvSpPr>
          <p:nvPr>
            <p:ph type="title"/>
          </p:nvPr>
        </p:nvSpPr>
        <p:spPr>
          <a:xfrm>
            <a:off x="1219200" y="0"/>
            <a:ext cx="10134600" cy="1690688"/>
          </a:xfrm>
        </p:spPr>
        <p:txBody>
          <a:bodyPr/>
          <a:lstStyle/>
          <a:p>
            <a:pPr eaLnBrk="1" hangingPunct="1"/>
            <a:r>
              <a:rPr lang="zh-CN" altLang="en-US" b="1" dirty="0">
                <a:solidFill>
                  <a:srgbClr val="FF0000"/>
                </a:solidFill>
              </a:rPr>
              <a:t>圣训参考出处</a:t>
            </a:r>
            <a:r>
              <a:rPr lang="en-US" altLang="en-US" b="1" dirty="0">
                <a:solidFill>
                  <a:srgbClr val="FF0000"/>
                </a:solidFill>
              </a:rPr>
              <a:t>References</a:t>
            </a:r>
          </a:p>
        </p:txBody>
      </p:sp>
      <p:sp>
        <p:nvSpPr>
          <p:cNvPr id="53251" name="Rectangle 3">
            <a:extLst>
              <a:ext uri="{FF2B5EF4-FFF2-40B4-BE49-F238E27FC236}">
                <a16:creationId xmlns:a16="http://schemas.microsoft.com/office/drawing/2014/main" id="{86737F25-34F3-81D9-6221-1F1F51FB0199}"/>
              </a:ext>
            </a:extLst>
          </p:cNvPr>
          <p:cNvSpPr>
            <a:spLocks noGrp="1" noChangeArrowheads="1"/>
          </p:cNvSpPr>
          <p:nvPr>
            <p:ph idx="1"/>
          </p:nvPr>
        </p:nvSpPr>
        <p:spPr>
          <a:xfrm>
            <a:off x="92075" y="1524000"/>
            <a:ext cx="12115800" cy="4351338"/>
          </a:xfrm>
        </p:spPr>
        <p:txBody>
          <a:bodyPr>
            <a:normAutofit lnSpcReduction="10000"/>
          </a:bodyPr>
          <a:lstStyle/>
          <a:p>
            <a:pPr eaLnBrk="1" hangingPunct="1">
              <a:lnSpc>
                <a:spcPct val="80000"/>
              </a:lnSpc>
              <a:defRPr/>
            </a:pPr>
            <a:r>
              <a:rPr lang="en-US" altLang="en-US" sz="3000" dirty="0">
                <a:latin typeface="Arial" panose="020B0604020202020204" pitchFamily="34" charset="0"/>
              </a:rPr>
              <a:t>An on-line partial translation of </a:t>
            </a:r>
            <a:r>
              <a:rPr lang="en-US" altLang="en-US" sz="3000" i="1" dirty="0">
                <a:latin typeface="Arial" panose="020B0604020202020204" pitchFamily="34" charset="0"/>
              </a:rPr>
              <a:t>Sahih Muslim</a:t>
            </a:r>
            <a:r>
              <a:rPr lang="en-US" altLang="en-US" sz="3000" dirty="0">
                <a:latin typeface="Arial" panose="020B0604020202020204" pitchFamily="34" charset="0"/>
              </a:rPr>
              <a:t> is:</a:t>
            </a:r>
          </a:p>
          <a:p>
            <a:pPr marL="0" indent="0" eaLnBrk="1" hangingPunct="1">
              <a:lnSpc>
                <a:spcPct val="80000"/>
              </a:lnSpc>
              <a:buFont typeface="Arial" panose="020B0604020202020204" pitchFamily="34" charset="0"/>
              <a:buNone/>
              <a:defRPr/>
            </a:pPr>
            <a:r>
              <a:rPr lang="en-US" altLang="en-US" sz="3000" dirty="0">
                <a:latin typeface="Arial" panose="020B0604020202020204" pitchFamily="34" charset="0"/>
                <a:hlinkClick r:id="rId2"/>
              </a:rPr>
              <a:t>http://cwis.usc.edu/dept/MSA/fundamentals/hadithsunnah/muslim/</a:t>
            </a:r>
            <a:endParaRPr lang="en-US" altLang="en-US" sz="3000" dirty="0">
              <a:latin typeface="Arial" panose="020B0604020202020204" pitchFamily="34" charset="0"/>
            </a:endParaRPr>
          </a:p>
          <a:p>
            <a:pPr marL="0" indent="0" eaLnBrk="1" hangingPunct="1">
              <a:lnSpc>
                <a:spcPct val="80000"/>
              </a:lnSpc>
              <a:buFont typeface="Arial" panose="020B0604020202020204" pitchFamily="34" charset="0"/>
              <a:buNone/>
              <a:defRPr/>
            </a:pPr>
            <a:endParaRPr lang="en-US" altLang="en-US" sz="3000" i="1" dirty="0">
              <a:latin typeface="Arial" panose="020B0604020202020204" pitchFamily="34" charset="0"/>
            </a:endParaRPr>
          </a:p>
          <a:p>
            <a:pPr eaLnBrk="1" hangingPunct="1">
              <a:lnSpc>
                <a:spcPct val="80000"/>
              </a:lnSpc>
              <a:defRPr/>
            </a:pPr>
            <a:r>
              <a:rPr lang="en-US" altLang="en-US" sz="3000" i="1" dirty="0">
                <a:latin typeface="Arial" panose="020B0604020202020204" pitchFamily="34" charset="0"/>
              </a:rPr>
              <a:t>The Holy </a:t>
            </a:r>
            <a:r>
              <a:rPr lang="en-US" altLang="en-US" sz="3000" i="1" dirty="0" err="1">
                <a:latin typeface="Arial" panose="020B0604020202020204" pitchFamily="34" charset="0"/>
              </a:rPr>
              <a:t>Qur</a:t>
            </a:r>
            <a:r>
              <a:rPr lang="en-US" altLang="en-US" sz="3000" i="1" dirty="0">
                <a:latin typeface="Arial" panose="020B0604020202020204" pitchFamily="34" charset="0"/>
              </a:rPr>
              <a:t>-an : English translation of the meanings and Commentary</a:t>
            </a:r>
            <a:r>
              <a:rPr lang="en-US" altLang="en-US" sz="3000" dirty="0">
                <a:latin typeface="Arial" panose="020B0604020202020204" pitchFamily="34" charset="0"/>
              </a:rPr>
              <a:t>. Translated by ‘Abdullah Yusuf ‘Ali. Revised and edited by The Presidency of Islamic Researches, IFTA, Call and Guidance. King Fahd Holy </a:t>
            </a:r>
            <a:r>
              <a:rPr lang="en-US" altLang="en-US" sz="3000" dirty="0" err="1">
                <a:latin typeface="Arial" panose="020B0604020202020204" pitchFamily="34" charset="0"/>
              </a:rPr>
              <a:t>Qur</a:t>
            </a:r>
            <a:r>
              <a:rPr lang="en-US" altLang="en-US" sz="3000" dirty="0">
                <a:latin typeface="Arial" panose="020B0604020202020204" pitchFamily="34" charset="0"/>
              </a:rPr>
              <a:t>-an Printing Complex. (no date)</a:t>
            </a:r>
          </a:p>
          <a:p>
            <a:pPr eaLnBrk="1" hangingPunct="1">
              <a:lnSpc>
                <a:spcPct val="80000"/>
              </a:lnSpc>
              <a:defRPr/>
            </a:pPr>
            <a:endParaRPr lang="en-US" altLang="en-US" sz="3000" i="1" dirty="0">
              <a:latin typeface="Arial" panose="020B0604020202020204" pitchFamily="34" charset="0"/>
            </a:endParaRPr>
          </a:p>
          <a:p>
            <a:pPr eaLnBrk="1" hangingPunct="1">
              <a:lnSpc>
                <a:spcPct val="80000"/>
              </a:lnSpc>
              <a:defRPr/>
            </a:pPr>
            <a:r>
              <a:rPr lang="en-US" altLang="en-US" sz="3000" i="1" dirty="0">
                <a:latin typeface="Arial" panose="020B0604020202020204" pitchFamily="34" charset="0"/>
              </a:rPr>
              <a:t>Sahih Muslim</a:t>
            </a:r>
            <a:r>
              <a:rPr lang="en-US" altLang="en-US" sz="3000" dirty="0">
                <a:latin typeface="Arial" panose="020B0604020202020204" pitchFamily="34" charset="0"/>
              </a:rPr>
              <a:t> by Imam Muslim. Rendered into English by ‘Abdul Hamid Siddiqi. International Islamic Publishing House. (no date)</a:t>
            </a:r>
            <a:endParaRPr lang="en-US" altLang="en-US" sz="3000" dirty="0"/>
          </a:p>
        </p:txBody>
      </p:sp>
      <p:sp>
        <p:nvSpPr>
          <p:cNvPr id="3" name="Footer Placeholder 4">
            <a:extLst>
              <a:ext uri="{FF2B5EF4-FFF2-40B4-BE49-F238E27FC236}">
                <a16:creationId xmlns:a16="http://schemas.microsoft.com/office/drawing/2014/main" id="{E3350653-727B-26AE-F7BF-3B20303AFD1B}"/>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FF7B0EC9-CD8A-BFE0-48FC-0DDD20EC12A6}"/>
              </a:ext>
            </a:extLst>
          </p:cNvPr>
          <p:cNvSpPr>
            <a:spLocks noGrp="1"/>
          </p:cNvSpPr>
          <p:nvPr>
            <p:ph type="sldNum" sz="quarter" idx="12"/>
          </p:nvPr>
        </p:nvSpPr>
        <p:spPr/>
        <p:txBody>
          <a:bodyPr/>
          <a:lstStyle/>
          <a:p>
            <a:pPr>
              <a:defRPr/>
            </a:pPr>
            <a:fld id="{6AD4FDD8-5649-4F74-A76B-4C700271B908}" type="slidenum">
              <a:rPr lang="en-US" altLang="en-US"/>
              <a:pPr>
                <a:defRPr/>
              </a:pPr>
              <a:t>68</a:t>
            </a:fld>
            <a:endParaRPr lang="en-US" altLang="en-US"/>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3">
            <a:extLst>
              <a:ext uri="{FF2B5EF4-FFF2-40B4-BE49-F238E27FC236}">
                <a16:creationId xmlns:a16="http://schemas.microsoft.com/office/drawing/2014/main" id="{83DA4C4A-58A2-D8A4-6B15-AD3FAE15796C}"/>
              </a:ext>
            </a:extLst>
          </p:cNvPr>
          <p:cNvSpPr>
            <a:spLocks noGrp="1" noChangeArrowheads="1"/>
          </p:cNvSpPr>
          <p:nvPr>
            <p:ph idx="1"/>
          </p:nvPr>
        </p:nvSpPr>
        <p:spPr>
          <a:xfrm>
            <a:off x="0" y="144463"/>
            <a:ext cx="10896600" cy="4351337"/>
          </a:xfrm>
        </p:spPr>
        <p:txBody>
          <a:bodyPr>
            <a:normAutofit fontScale="92500" lnSpcReduction="20000"/>
          </a:bodyPr>
          <a:lstStyle/>
          <a:p>
            <a:pPr eaLnBrk="1" hangingPunct="1"/>
            <a:r>
              <a:rPr lang="en-US" altLang="en-US" sz="3200" b="1" dirty="0"/>
              <a:t>The Translation of the Meanings of Sahih Al-Bukhari Arabic-English Vol.1 by Dr. Muhammad Muhsin Khan.  Islamic University, Al-Medina Al-Munawwara AL MAKTABAT AL SALAFIAT AL MADINATO AL MONAWART</a:t>
            </a:r>
          </a:p>
          <a:p>
            <a:pPr eaLnBrk="1" hangingPunct="1"/>
            <a:r>
              <a:rPr lang="en-US" altLang="en-US" sz="3200" b="1" dirty="0"/>
              <a:t>No date, No copyright.</a:t>
            </a:r>
          </a:p>
          <a:p>
            <a:pPr eaLnBrk="1" hangingPunct="1"/>
            <a:r>
              <a:rPr lang="en-US" altLang="en-US" sz="3200" b="1" dirty="0"/>
              <a:t>A partial list of Abu Dawud’s hadiths is at:</a:t>
            </a:r>
          </a:p>
          <a:p>
            <a:pPr eaLnBrk="1" hangingPunct="1"/>
            <a:r>
              <a:rPr lang="en-US" altLang="en-US" sz="3200" b="1" dirty="0">
                <a:hlinkClick r:id="rId2"/>
              </a:rPr>
              <a:t>http://cwis.usc.edu/dent/MSA/fundamentals/hadithsunnah/abudawud</a:t>
            </a:r>
            <a:endParaRPr lang="en-US" altLang="en-US" sz="3200" b="1" dirty="0"/>
          </a:p>
          <a:p>
            <a:pPr eaLnBrk="1" hangingPunct="1"/>
            <a:endParaRPr lang="en-US" altLang="en-US" sz="3200" b="1" dirty="0"/>
          </a:p>
          <a:p>
            <a:pPr eaLnBrk="1" hangingPunct="1"/>
            <a:r>
              <a:rPr lang="en-US" altLang="en-US" sz="3200" b="1" dirty="0"/>
              <a:t>Hasan, Pref. Ahmad. </a:t>
            </a:r>
            <a:r>
              <a:rPr lang="en-US" altLang="en-US" sz="3200" b="1" i="1" dirty="0"/>
              <a:t>Sunan Abu Dawud</a:t>
            </a:r>
            <a:r>
              <a:rPr lang="en-US" altLang="en-US" sz="3200" b="1" dirty="0"/>
              <a:t>, Sh. Muhammad Ashraf Publishers, Booksellers &amp; Exporters 1984</a:t>
            </a:r>
          </a:p>
          <a:p>
            <a:pPr eaLnBrk="1" hangingPunct="1"/>
            <a:endParaRPr lang="en-US" altLang="en-US" dirty="0"/>
          </a:p>
        </p:txBody>
      </p:sp>
      <p:sp>
        <p:nvSpPr>
          <p:cNvPr id="3" name="Footer Placeholder 4">
            <a:extLst>
              <a:ext uri="{FF2B5EF4-FFF2-40B4-BE49-F238E27FC236}">
                <a16:creationId xmlns:a16="http://schemas.microsoft.com/office/drawing/2014/main" id="{B2D5F715-3E99-339D-9E1A-EEEB4C58D9F9}"/>
              </a:ext>
            </a:extLst>
          </p:cNvPr>
          <p:cNvSpPr>
            <a:spLocks noGrp="1"/>
          </p:cNvSpPr>
          <p:nvPr>
            <p:ph type="ftr" sz="quarter" idx="11"/>
          </p:nvPr>
        </p:nvSpPr>
        <p:spPr/>
        <p:txBody>
          <a:bodyPr/>
          <a:lstStyle/>
          <a:p>
            <a:pPr>
              <a:defRPr/>
            </a:pPr>
            <a:r>
              <a:rPr lang="en-US" altLang="zh-CN"/>
              <a:t>穆罕默德的宗教战事                             曾牧</a:t>
            </a:r>
          </a:p>
        </p:txBody>
      </p:sp>
      <p:sp>
        <p:nvSpPr>
          <p:cNvPr id="4" name="Slide Number Placeholder 5">
            <a:extLst>
              <a:ext uri="{FF2B5EF4-FFF2-40B4-BE49-F238E27FC236}">
                <a16:creationId xmlns:a16="http://schemas.microsoft.com/office/drawing/2014/main" id="{45C4EA21-2F3A-83F4-DF3C-032C4BE98881}"/>
              </a:ext>
            </a:extLst>
          </p:cNvPr>
          <p:cNvSpPr>
            <a:spLocks noGrp="1"/>
          </p:cNvSpPr>
          <p:nvPr>
            <p:ph type="sldNum" sz="quarter" idx="12"/>
          </p:nvPr>
        </p:nvSpPr>
        <p:spPr/>
        <p:txBody>
          <a:bodyPr/>
          <a:lstStyle/>
          <a:p>
            <a:pPr>
              <a:defRPr/>
            </a:pPr>
            <a:fld id="{3A0DE7B4-7D28-4F23-86D8-FEF59E633221}" type="slidenum">
              <a:rPr lang="en-US" altLang="en-US"/>
              <a:pPr>
                <a:defRPr/>
              </a:pPr>
              <a:t>69</a:t>
            </a:fld>
            <a:endParaRPr lang="en-US" alt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104997E3-3996-4400-AE78-09E329D270DC}"/>
              </a:ext>
            </a:extLst>
          </p:cNvPr>
          <p:cNvSpPr txBox="1"/>
          <p:nvPr/>
        </p:nvSpPr>
        <p:spPr>
          <a:xfrm>
            <a:off x="0" y="1"/>
            <a:ext cx="12192000" cy="6494085"/>
          </a:xfrm>
          <a:prstGeom prst="rect">
            <a:avLst/>
          </a:prstGeom>
          <a:noFill/>
        </p:spPr>
        <p:txBody>
          <a:bodyPr wrap="square">
            <a:spAutoFit/>
          </a:bodyPr>
          <a:lstStyle/>
          <a:p>
            <a:pPr lvl="0" eaLnBrk="0" fontAlgn="base" hangingPunct="0">
              <a:spcBef>
                <a:spcPct val="0"/>
              </a:spcBef>
              <a:spcAft>
                <a:spcPct val="0"/>
              </a:spcAft>
            </a:pPr>
            <a:r>
              <a:rPr lang="zh-CN" altLang="zh-CN" sz="3200" b="1" dirty="0"/>
              <a:t>从历史的回顾里，麦地那十年的传道，启动了大小战事约有八十余场，不包括暗杀对手。当穆罕默德发觉他已经有一批肯听命的人马，他大可不必再向犹太人表善意；开始用上帝启示的话，来改变对犹太人不随从的指责，改变与犹太人不同的作法，例如祷告方向从耶路撒冷，改为朝向麦加的天房，作为新宗教目标的方向，这是他预备回麦加的行动</a:t>
            </a:r>
            <a:r>
              <a:rPr lang="zh-CN" altLang="en-US" sz="3200" b="1" dirty="0"/>
              <a:t>。</a:t>
            </a:r>
            <a:endParaRPr lang="en-MY" altLang="zh-CN" sz="3200" b="1" dirty="0"/>
          </a:p>
          <a:p>
            <a:pPr lvl="0" eaLnBrk="0" fontAlgn="base" hangingPunct="0">
              <a:spcBef>
                <a:spcPct val="0"/>
              </a:spcBef>
              <a:spcAft>
                <a:spcPct val="0"/>
              </a:spcAft>
            </a:pPr>
            <a:endParaRPr kumimoji="0" lang="en-MY" altLang="zh-CN" sz="3200" b="1" i="0" u="none" strike="noStrike" cap="none" normalizeH="0" baseline="0" dirty="0">
              <a:ln>
                <a:noFill/>
              </a:ln>
              <a:solidFill>
                <a:schemeClr val="tx1"/>
              </a:solidFill>
              <a:effectLst/>
              <a:latin typeface="Arial" panose="020B0604020202020204" pitchFamily="34" charset="0"/>
            </a:endParaRPr>
          </a:p>
          <a:p>
            <a:pPr marL="0" indent="0" eaLnBrk="1" hangingPunct="1">
              <a:lnSpc>
                <a:spcPct val="100000"/>
              </a:lnSpc>
            </a:pPr>
            <a:r>
              <a:rPr lang="en-US" altLang="en-US" sz="3200" b="1" i="1" dirty="0">
                <a:latin typeface="Microsoft JhengHei" panose="020B0604030504040204" pitchFamily="34" charset="-120"/>
                <a:ea typeface="Microsoft JhengHei" panose="020B0604030504040204" pitchFamily="34" charset="-120"/>
              </a:rPr>
              <a:t>Sahih Muslim</a:t>
            </a: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译者注释中第三卷， 页</a:t>
            </a:r>
            <a:r>
              <a:rPr lang="en-US" altLang="en-US" sz="3200" b="1" dirty="0">
                <a:latin typeface="Microsoft JhengHei" panose="020B0604030504040204" pitchFamily="34" charset="-120"/>
                <a:ea typeface="Microsoft JhengHei" panose="020B0604030504040204" pitchFamily="34" charset="-120"/>
              </a:rPr>
              <a:t>941</a:t>
            </a:r>
            <a:r>
              <a:rPr lang="zh-CN" altLang="en-US" sz="3200" b="1" dirty="0">
                <a:latin typeface="Microsoft JhengHei" panose="020B0604030504040204" pitchFamily="34" charset="-120"/>
                <a:ea typeface="Microsoft JhengHei" panose="020B0604030504040204" pitchFamily="34" charset="-120"/>
              </a:rPr>
              <a:t>； </a:t>
            </a:r>
          </a:p>
          <a:p>
            <a:pPr marL="0" indent="0" eaLnBrk="1" hangingPunct="1">
              <a:lnSpc>
                <a:spcPct val="100000"/>
              </a:lnSpc>
            </a:pPr>
            <a:r>
              <a:rPr lang="zh-CN" altLang="en-US" sz="3200" b="1" dirty="0">
                <a:latin typeface="Microsoft JhengHei" panose="020B0604030504040204" pitchFamily="34" charset="-120"/>
                <a:ea typeface="Microsoft JhengHei" panose="020B0604030504040204" pitchFamily="34" charset="-120"/>
              </a:rPr>
              <a:t>给穆罕默德时期的战役作了统计</a:t>
            </a:r>
            <a:r>
              <a:rPr lang="en-US" altLang="en-US" sz="3200" b="1" dirty="0">
                <a:latin typeface="Microsoft JhengHei" panose="020B0604030504040204" pitchFamily="34" charset="-120"/>
                <a:ea typeface="Microsoft JhengHei" panose="020B0604030504040204" pitchFamily="34" charset="-120"/>
              </a:rPr>
              <a:t>.</a:t>
            </a:r>
            <a:endParaRPr lang="en-US" altLang="zh-CN" sz="3200" b="1" dirty="0">
              <a:latin typeface="Microsoft JhengHei" panose="020B0604030504040204" pitchFamily="34" charset="-120"/>
              <a:ea typeface="Microsoft JhengHei" panose="020B0604030504040204" pitchFamily="34" charset="-120"/>
            </a:endParaRPr>
          </a:p>
          <a:p>
            <a:pPr marL="0" indent="0" eaLnBrk="1" hangingPunct="1">
              <a:lnSpc>
                <a:spcPct val="100000"/>
              </a:lnSpc>
            </a:pPr>
            <a:r>
              <a:rPr lang="en-US" altLang="en-US" sz="3200" b="1" dirty="0">
                <a:latin typeface="Microsoft JhengHei" panose="020B0604030504040204" pitchFamily="34" charset="-120"/>
                <a:ea typeface="Microsoft JhengHei" panose="020B0604030504040204" pitchFamily="34" charset="-120"/>
              </a:rPr>
              <a:t> </a:t>
            </a:r>
            <a:r>
              <a:rPr lang="zh-CN" altLang="en-US" sz="3200" b="1" dirty="0">
                <a:latin typeface="Microsoft JhengHei" panose="020B0604030504040204" pitchFamily="34" charset="-120"/>
                <a:ea typeface="Microsoft JhengHei" panose="020B0604030504040204" pitchFamily="34" charset="-120"/>
              </a:rPr>
              <a:t>它说共有</a:t>
            </a:r>
            <a:r>
              <a:rPr lang="en-US" altLang="zh-CN" sz="3200" b="1" dirty="0">
                <a:latin typeface="Microsoft JhengHei" panose="020B0604030504040204" pitchFamily="34" charset="-120"/>
                <a:ea typeface="Microsoft JhengHei" panose="020B0604030504040204" pitchFamily="34" charset="-120"/>
              </a:rPr>
              <a:t>82</a:t>
            </a:r>
            <a:r>
              <a:rPr lang="zh-CN" altLang="en-US" sz="3200" b="1" dirty="0">
                <a:latin typeface="Microsoft JhengHei" panose="020B0604030504040204" pitchFamily="34" charset="-120"/>
                <a:ea typeface="Microsoft JhengHei" panose="020B0604030504040204" pitchFamily="34" charset="-120"/>
              </a:rPr>
              <a:t>次的对抗战役；共有</a:t>
            </a:r>
            <a:r>
              <a:rPr lang="en-US" altLang="zh-CN" sz="3200" b="1" dirty="0">
                <a:latin typeface="Microsoft JhengHei" panose="020B0604030504040204" pitchFamily="34" charset="-120"/>
                <a:ea typeface="Microsoft JhengHei" panose="020B0604030504040204" pitchFamily="34" charset="-120"/>
              </a:rPr>
              <a:t>1018</a:t>
            </a:r>
            <a:r>
              <a:rPr lang="zh-CN" altLang="en-US" sz="3200" b="1" dirty="0">
                <a:latin typeface="Microsoft JhengHei" panose="020B0604030504040204" pitchFamily="34" charset="-120"/>
                <a:ea typeface="Microsoft JhengHei" panose="020B0604030504040204" pitchFamily="34" charset="-120"/>
              </a:rPr>
              <a:t>人死亡：</a:t>
            </a:r>
            <a:r>
              <a:rPr lang="en-US" altLang="zh-CN" sz="3200" b="1" dirty="0">
                <a:latin typeface="Microsoft JhengHei" panose="020B0604030504040204" pitchFamily="34" charset="-120"/>
                <a:ea typeface="Microsoft JhengHei" panose="020B0604030504040204" pitchFamily="34" charset="-120"/>
              </a:rPr>
              <a:t>259</a:t>
            </a:r>
            <a:r>
              <a:rPr lang="zh-CN" altLang="en-US" sz="3200" b="1" dirty="0">
                <a:latin typeface="Microsoft JhengHei" panose="020B0604030504040204" pitchFamily="34" charset="-120"/>
                <a:ea typeface="Microsoft JhengHei" panose="020B0604030504040204" pitchFamily="34" charset="-120"/>
              </a:rPr>
              <a:t>名为穆斯林；</a:t>
            </a:r>
            <a:r>
              <a:rPr lang="en-US" altLang="zh-CN" sz="3200" b="1" dirty="0">
                <a:latin typeface="Microsoft JhengHei" panose="020B0604030504040204" pitchFamily="34" charset="-120"/>
                <a:ea typeface="Microsoft JhengHei" panose="020B0604030504040204" pitchFamily="34" charset="-120"/>
              </a:rPr>
              <a:t>759</a:t>
            </a:r>
            <a:r>
              <a:rPr lang="zh-CN" altLang="en-US" sz="3200" b="1" dirty="0">
                <a:latin typeface="Microsoft JhengHei" panose="020B0604030504040204" pitchFamily="34" charset="-120"/>
                <a:ea typeface="Microsoft JhengHei" panose="020B0604030504040204" pitchFamily="34" charset="-120"/>
              </a:rPr>
              <a:t>名为非穆斯林死亡。这些死亡人数，不包括在「该巴</a:t>
            </a:r>
            <a:r>
              <a:rPr lang="en-US" altLang="zh-CN" sz="3200" b="1" dirty="0" err="1">
                <a:latin typeface="Microsoft JhengHei" panose="020B0604030504040204" pitchFamily="34" charset="-120"/>
                <a:ea typeface="Microsoft JhengHei" panose="020B0604030504040204" pitchFamily="34" charset="-120"/>
              </a:rPr>
              <a:t>Khaibah</a:t>
            </a:r>
            <a:r>
              <a:rPr lang="zh-CN" altLang="en-US" sz="3200" b="1" dirty="0">
                <a:latin typeface="Microsoft JhengHei" panose="020B0604030504040204" pitchFamily="34" charset="-120"/>
                <a:ea typeface="Microsoft JhengHei" panose="020B0604030504040204" pitchFamily="34" charset="-120"/>
              </a:rPr>
              <a:t>」被下令砍头的俘虏</a:t>
            </a:r>
            <a:r>
              <a:rPr lang="en-US" altLang="zh-CN" sz="3200" b="1" dirty="0">
                <a:latin typeface="Microsoft JhengHei" panose="020B0604030504040204" pitchFamily="34" charset="-120"/>
                <a:ea typeface="Microsoft JhengHei" panose="020B0604030504040204" pitchFamily="34" charset="-120"/>
              </a:rPr>
              <a:t>700-1000</a:t>
            </a:r>
            <a:r>
              <a:rPr lang="zh-CN" altLang="en-US" sz="3200" b="1" dirty="0">
                <a:latin typeface="Microsoft JhengHei" panose="020B0604030504040204" pitchFamily="34" charset="-120"/>
                <a:ea typeface="Microsoft JhengHei" panose="020B0604030504040204" pitchFamily="34" charset="-120"/>
              </a:rPr>
              <a:t>名犹太人。</a:t>
            </a:r>
            <a:endParaRPr lang="en-US" altLang="en-US" sz="3200" b="1" dirty="0">
              <a:latin typeface="Microsoft JhengHei" panose="020B0604030504040204" pitchFamily="34" charset="-120"/>
              <a:ea typeface="Microsoft JhengHei" panose="020B0604030504040204" pitchFamily="34" charset="-120"/>
            </a:endParaRPr>
          </a:p>
          <a:p>
            <a:pPr lvl="0" eaLnBrk="0" fontAlgn="base" hangingPunct="0">
              <a:spcBef>
                <a:spcPct val="0"/>
              </a:spcBef>
              <a:spcAft>
                <a:spcPct val="0"/>
              </a:spcAft>
            </a:pPr>
            <a:endParaRPr kumimoji="0" lang="zh-CN" altLang="en-US" sz="32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113997883"/>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3688959"/>
          </a:xfrm>
          <a:prstGeom prst="rect">
            <a:avLst/>
          </a:prstGeom>
        </p:spPr>
        <p:txBody>
          <a:bodyPr wrap="square">
            <a:spAutoFit/>
          </a:bodyPr>
          <a:lstStyle/>
          <a:p>
            <a:pPr>
              <a:spcAft>
                <a:spcPts val="0"/>
              </a:spcAft>
            </a:pPr>
            <a:r>
              <a:rPr lang="zh-CN" altLang="zh-CN" sz="2800" b="1" dirty="0">
                <a:solidFill>
                  <a:srgbClr val="003399"/>
                </a:solidFill>
                <a:latin typeface="Times New Roman" panose="02020603050405020304" pitchFamily="18" charset="0"/>
                <a:ea typeface="SimHei" panose="02010609060101010101" pitchFamily="49" charset="-122"/>
                <a:cs typeface="经典标宋简"/>
              </a:rPr>
              <a:t>本课问题思考：</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1</a:t>
            </a:r>
            <a:r>
              <a:rPr lang="zh-CN" altLang="zh-CN" sz="2800" b="1" dirty="0">
                <a:latin typeface="Times New Roman" panose="02020603050405020304" pitchFamily="18" charset="0"/>
                <a:ea typeface="SimHei" panose="02010609060101010101" pitchFamily="49" charset="-122"/>
                <a:cs typeface="经典标宋简"/>
              </a:rPr>
              <a:t>）是什么原因，让麦地那人愿意接受穆罕默德过来当先知？</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2</a:t>
            </a:r>
            <a:r>
              <a:rPr lang="zh-CN" altLang="zh-CN" sz="2800" b="1" dirty="0">
                <a:latin typeface="Times New Roman" panose="02020603050405020304" pitchFamily="18" charset="0"/>
                <a:ea typeface="SimHei" panose="02010609060101010101" pitchFamily="49" charset="-122"/>
                <a:cs typeface="经典标宋简"/>
              </a:rPr>
              <a:t>）你如何看待圣战的议题？</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3</a:t>
            </a:r>
            <a:r>
              <a:rPr lang="zh-CN" altLang="zh-CN" sz="2800" b="1" dirty="0">
                <a:latin typeface="Times New Roman" panose="02020603050405020304" pitchFamily="18" charset="0"/>
                <a:ea typeface="SimHei" panose="02010609060101010101" pitchFamily="49" charset="-122"/>
                <a:cs typeface="经典标宋简"/>
              </a:rPr>
              <a:t>）在壕沟之战，穆斯林用来什么方法，最后成功突围？</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4</a:t>
            </a:r>
            <a:r>
              <a:rPr lang="zh-CN" altLang="zh-CN" sz="2800" b="1" dirty="0">
                <a:latin typeface="Times New Roman" panose="02020603050405020304" pitchFamily="18" charset="0"/>
                <a:ea typeface="SimHei" panose="02010609060101010101" pitchFamily="49" charset="-122"/>
                <a:cs typeface="经典标宋简"/>
              </a:rPr>
              <a:t>）侯代比亚的休战合约，显然穆斯林较吃亏，为何穆罕默德要接受？</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5</a:t>
            </a:r>
            <a:r>
              <a:rPr lang="zh-CN" altLang="zh-CN" sz="2800" b="1" dirty="0">
                <a:latin typeface="Times New Roman" panose="02020603050405020304" pitchFamily="18" charset="0"/>
                <a:ea typeface="SimHei" panose="02010609060101010101" pitchFamily="49" charset="-122"/>
                <a:cs typeface="经典标宋简"/>
              </a:rPr>
              <a:t>）酋长马立，在候乃尼的战役，使用了什么战略？</a:t>
            </a:r>
            <a:endParaRPr lang="zh-CN" altLang="zh-CN" sz="2800" dirty="0">
              <a:latin typeface="Times New Roman" panose="02020603050405020304" pitchFamily="18" charset="0"/>
              <a:ea typeface="SimSun" panose="02010600030101010101" pitchFamily="2" charset="-122"/>
            </a:endParaRPr>
          </a:p>
          <a:p>
            <a:pPr>
              <a:spcAft>
                <a:spcPts val="0"/>
              </a:spcAft>
            </a:pPr>
            <a:r>
              <a:rPr lang="en-US" altLang="zh-CN" sz="2800" b="1" dirty="0">
                <a:latin typeface="SimHei" panose="02010609060101010101" pitchFamily="49" charset="-122"/>
                <a:ea typeface="SimSun" panose="02010600030101010101" pitchFamily="2" charset="-122"/>
                <a:cs typeface="经典标宋简"/>
              </a:rPr>
              <a:t>6</a:t>
            </a:r>
            <a:r>
              <a:rPr lang="zh-CN" altLang="zh-CN" sz="2800" b="1" dirty="0">
                <a:latin typeface="Times New Roman" panose="02020603050405020304" pitchFamily="18" charset="0"/>
                <a:ea typeface="SimHei" panose="02010609060101010101" pitchFamily="49" charset="-122"/>
                <a:cs typeface="经典标宋简"/>
              </a:rPr>
              <a:t>）你如何看待穆罕默德的传教与扩展手段？</a:t>
            </a:r>
            <a:endParaRPr lang="zh-CN" altLang="zh-CN" sz="2800" dirty="0">
              <a:latin typeface="Times New Roman" panose="02020603050405020304" pitchFamily="18" charset="0"/>
              <a:ea typeface="SimSun" panose="02010600030101010101" pitchFamily="2" charset="-122"/>
            </a:endParaRPr>
          </a:p>
          <a:p>
            <a:pPr>
              <a:lnSpc>
                <a:spcPct val="150000"/>
              </a:lnSpc>
              <a:spcAft>
                <a:spcPts val="0"/>
              </a:spcAft>
            </a:pPr>
            <a:r>
              <a:rPr lang="en-US" altLang="zh-CN" sz="2800" b="1" dirty="0">
                <a:latin typeface="SimHei" panose="02010609060101010101" pitchFamily="49" charset="-122"/>
                <a:ea typeface="SimSun" panose="02010600030101010101" pitchFamily="2" charset="-122"/>
                <a:cs typeface="经典标宋简"/>
              </a:rPr>
              <a:t> </a:t>
            </a:r>
            <a:endParaRPr lang="zh-CN" altLang="en-US" sz="2800" dirty="0"/>
          </a:p>
        </p:txBody>
      </p:sp>
    </p:spTree>
    <p:extLst>
      <p:ext uri="{BB962C8B-B14F-4D97-AF65-F5344CB8AC3E}">
        <p14:creationId xmlns:p14="http://schemas.microsoft.com/office/powerpoint/2010/main" val="33323099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863417"/>
          </a:xfrm>
          <a:prstGeom prst="rect">
            <a:avLst/>
          </a:prstGeom>
        </p:spPr>
        <p:txBody>
          <a:bodyPr wrap="square">
            <a:spAutoFit/>
          </a:bodyPr>
          <a:lstStyle/>
          <a:p>
            <a:pPr>
              <a:spcAft>
                <a:spcPts val="0"/>
              </a:spcAft>
            </a:pPr>
            <a:r>
              <a:rPr lang="zh-CN" altLang="zh-CN" sz="2800" b="1" dirty="0">
                <a:solidFill>
                  <a:srgbClr val="003399"/>
                </a:solidFill>
                <a:latin typeface="Microsoft JhengHei" panose="020B0604030504040204" pitchFamily="34" charset="-120"/>
                <a:ea typeface="Microsoft JhengHei" panose="020B0604030504040204" pitchFamily="34" charset="-120"/>
                <a:cs typeface="经典标宋简"/>
              </a:rPr>
              <a:t>迁都第一年的战役的描述</a:t>
            </a:r>
            <a:endPar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往来麦加与大马士革，以色列之间的骆驼商队，必须经过麦地那，大都都满载商品货物。穆罕默德派出其党徒，前往路上围困他们，要求信伊斯兰，不听劝就掠夺他们，甚至把反抗的商人杀死。这位属灵领袖，在麦地那第一个对外传道的作法，竟然是掠夺不肯立刻追随他的商队。</a:t>
            </a:r>
          </a:p>
          <a:p>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他</a:t>
            </a:r>
            <a:r>
              <a:rPr lang="zh-CN" altLang="en-US" sz="2800" b="1" dirty="0">
                <a:latin typeface="Microsoft JhengHei" panose="020B0604030504040204" pitchFamily="34" charset="-120"/>
                <a:ea typeface="Microsoft JhengHei" panose="020B0604030504040204" pitchFamily="34" charset="-120"/>
                <a:cs typeface="SimSun" panose="02010600030101010101" pitchFamily="2" charset="-122"/>
              </a:rPr>
              <a:t>们</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第一次出师名为伊瓦（</a:t>
            </a:r>
            <a:r>
              <a:rPr lang="en-US" altLang="zh-CN" sz="2800" b="1" dirty="0">
                <a:latin typeface="Microsoft JhengHei" panose="020B0604030504040204" pitchFamily="34" charset="-120"/>
                <a:ea typeface="Microsoft JhengHei" panose="020B0604030504040204" pitchFamily="34" charset="-120"/>
                <a:cs typeface="SimSun" panose="02010600030101010101" pitchFamily="2" charset="-122"/>
              </a:rPr>
              <a:t>Al-</a:t>
            </a:r>
            <a:r>
              <a:rPr lang="en-US" altLang="zh-CN" sz="2800" b="1" dirty="0" err="1">
                <a:latin typeface="Microsoft JhengHei" panose="020B0604030504040204" pitchFamily="34" charset="-120"/>
                <a:ea typeface="Microsoft JhengHei" panose="020B0604030504040204" pitchFamily="34" charset="-120"/>
                <a:cs typeface="SimSun" panose="02010600030101010101" pitchFamily="2" charset="-122"/>
              </a:rPr>
              <a:t>Iwa</a:t>
            </a:r>
            <a:r>
              <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rPr>
              <a:t>）突袭，掠夺了古莱氏族一个骆驼商队。</a:t>
            </a:r>
            <a:r>
              <a:rPr lang="zh-CN" altLang="zh-CN" sz="2000" b="1" dirty="0">
                <a:latin typeface="Microsoft JhengHei" panose="020B0604030504040204" pitchFamily="34" charset="-120"/>
                <a:ea typeface="Microsoft JhengHei" panose="020B0604030504040204" pitchFamily="34" charset="-120"/>
                <a:cs typeface="SimSun" panose="02010600030101010101" pitchFamily="2" charset="-122"/>
              </a:rPr>
              <a:t>参</a:t>
            </a:r>
            <a:r>
              <a:rPr lang="en-US" altLang="zh-CN" sz="2000" b="1" dirty="0">
                <a:latin typeface="Microsoft JhengHei" panose="020B0604030504040204" pitchFamily="34" charset="-120"/>
                <a:ea typeface="Microsoft JhengHei" panose="020B0604030504040204" pitchFamily="34" charset="-120"/>
                <a:cs typeface="SimSun" panose="02010600030101010101" pitchFamily="2" charset="-122"/>
              </a:rPr>
              <a:t>Imam Muhammad bin </a:t>
            </a:r>
            <a:r>
              <a:rPr lang="en-US" altLang="zh-CN" sz="2000" b="1" dirty="0" err="1">
                <a:latin typeface="Microsoft JhengHei" panose="020B0604030504040204" pitchFamily="34" charset="-120"/>
                <a:ea typeface="Microsoft JhengHei" panose="020B0604030504040204" pitchFamily="34" charset="-120"/>
                <a:cs typeface="SimSun" panose="02010600030101010101" pitchFamily="2" charset="-122"/>
              </a:rPr>
              <a:t>Abd</a:t>
            </a:r>
            <a:r>
              <a:rPr lang="en-US" altLang="zh-CN" sz="2000" b="1" dirty="0">
                <a:latin typeface="Microsoft JhengHei" panose="020B0604030504040204" pitchFamily="34" charset="-120"/>
                <a:ea typeface="Microsoft JhengHei" panose="020B0604030504040204" pitchFamily="34" charset="-120"/>
                <a:cs typeface="SimSun" panose="02010600030101010101" pitchFamily="2" charset="-122"/>
              </a:rPr>
              <a:t> Al-</a:t>
            </a:r>
            <a:r>
              <a:rPr lang="en-US" altLang="zh-CN" sz="2000" b="1" dirty="0" err="1">
                <a:latin typeface="Microsoft JhengHei" panose="020B0604030504040204" pitchFamily="34" charset="-120"/>
                <a:ea typeface="Microsoft JhengHei" panose="020B0604030504040204" pitchFamily="34" charset="-120"/>
                <a:cs typeface="SimSun" panose="02010600030101010101" pitchFamily="2" charset="-122"/>
              </a:rPr>
              <a:t>Wahab</a:t>
            </a:r>
            <a:r>
              <a:rPr lang="zh-CN" altLang="zh-CN" sz="2000" b="1" dirty="0">
                <a:latin typeface="Microsoft JhengHei" panose="020B0604030504040204" pitchFamily="34" charset="-120"/>
                <a:ea typeface="Microsoft JhengHei" panose="020B0604030504040204" pitchFamily="34" charset="-120"/>
                <a:cs typeface="SimSun" panose="02010600030101010101" pitchFamily="2" charset="-122"/>
              </a:rPr>
              <a:t>，</a:t>
            </a:r>
            <a:r>
              <a:rPr lang="en-US" altLang="zh-CN" sz="2000" b="1" i="1" dirty="0">
                <a:latin typeface="Microsoft JhengHei" panose="020B0604030504040204" pitchFamily="34" charset="-120"/>
                <a:ea typeface="Microsoft JhengHei" panose="020B0604030504040204" pitchFamily="34" charset="-120"/>
                <a:cs typeface="SimSun" panose="02010600030101010101" pitchFamily="2" charset="-122"/>
              </a:rPr>
              <a:t>The Life of the Messenger</a:t>
            </a:r>
            <a:r>
              <a:rPr lang="zh-CN" altLang="zh-CN" sz="2000" b="1" dirty="0">
                <a:latin typeface="Microsoft JhengHei" panose="020B0604030504040204" pitchFamily="34" charset="-120"/>
                <a:ea typeface="Microsoft JhengHei" panose="020B0604030504040204" pitchFamily="34" charset="-120"/>
                <a:cs typeface="SimSun" panose="02010600030101010101" pitchFamily="2" charset="-122"/>
              </a:rPr>
              <a:t>，</a:t>
            </a:r>
            <a:r>
              <a:rPr lang="en-US" altLang="zh-CN" sz="2000" b="1" dirty="0">
                <a:latin typeface="Microsoft JhengHei" panose="020B0604030504040204" pitchFamily="34" charset="-120"/>
                <a:ea typeface="Microsoft JhengHei" panose="020B0604030504040204" pitchFamily="34" charset="-120"/>
                <a:cs typeface="SimSun" panose="02010600030101010101" pitchFamily="2" charset="-122"/>
              </a:rPr>
              <a:t>85</a:t>
            </a:r>
            <a:r>
              <a:rPr lang="zh-CN" altLang="zh-CN" sz="2000" b="1" dirty="0">
                <a:latin typeface="Microsoft JhengHei" panose="020B0604030504040204" pitchFamily="34" charset="-120"/>
                <a:ea typeface="Microsoft JhengHei" panose="020B0604030504040204" pitchFamily="34" charset="-120"/>
                <a:cs typeface="SimSun" panose="02010600030101010101" pitchFamily="2" charset="-122"/>
              </a:rPr>
              <a:t>页</a:t>
            </a:r>
          </a:p>
          <a:p>
            <a:pPr>
              <a:spcAft>
                <a:spcPts val="0"/>
              </a:spcAft>
            </a:pPr>
            <a:endParaRPr lang="en-US"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根据阿卡基帝</a:t>
            </a:r>
            <a:r>
              <a:rPr lang="en-US" altLang="zh-CN" sz="2800" b="1" dirty="0">
                <a:latin typeface="Microsoft JhengHei" panose="020B0604030504040204" pitchFamily="34" charset="-120"/>
                <a:ea typeface="Microsoft JhengHei" panose="020B0604030504040204" pitchFamily="34" charset="-120"/>
                <a:cs typeface="经典标宋简"/>
              </a:rPr>
              <a:t>al-</a:t>
            </a:r>
            <a:r>
              <a:rPr lang="en-US" altLang="zh-CN" sz="2800" b="1" dirty="0" err="1">
                <a:latin typeface="Microsoft JhengHei" panose="020B0604030504040204" pitchFamily="34" charset="-120"/>
                <a:ea typeface="Microsoft JhengHei" panose="020B0604030504040204" pitchFamily="34" charset="-120"/>
                <a:cs typeface="经典标宋简"/>
              </a:rPr>
              <a:t>Qaqidi</a:t>
            </a:r>
            <a:r>
              <a:rPr lang="en-US" altLang="zh-CN" sz="2800" b="1" dirty="0">
                <a:latin typeface="Microsoft JhengHei" panose="020B0604030504040204" pitchFamily="34" charset="-120"/>
                <a:ea typeface="Microsoft JhengHei" panose="020B0604030504040204" pitchFamily="34" charset="-120"/>
                <a:cs typeface="经典标宋简"/>
              </a:rPr>
              <a:t>.</a:t>
            </a:r>
            <a:r>
              <a:rPr lang="zh-CN" altLang="zh-CN" sz="2800" b="1" dirty="0">
                <a:latin typeface="Microsoft JhengHei" panose="020B0604030504040204" pitchFamily="34" charset="-120"/>
                <a:ea typeface="Microsoft JhengHei" panose="020B0604030504040204" pitchFamily="34" charset="-120"/>
                <a:cs typeface="经典标宋简"/>
              </a:rPr>
              <a:t>的记录，迁都第一年九月，由穆罕默德的叔叔含沙</a:t>
            </a:r>
            <a:r>
              <a:rPr lang="en-US" altLang="zh-CN" sz="2800" b="1" dirty="0" err="1">
                <a:latin typeface="Microsoft JhengHei" panose="020B0604030504040204" pitchFamily="34" charset="-120"/>
                <a:ea typeface="Microsoft JhengHei" panose="020B0604030504040204" pitchFamily="34" charset="-120"/>
                <a:cs typeface="经典标宋简"/>
              </a:rPr>
              <a:t>Hamzah</a:t>
            </a:r>
            <a:r>
              <a:rPr lang="zh-CN" altLang="zh-CN" sz="2800" b="1" dirty="0">
                <a:latin typeface="Microsoft JhengHei" panose="020B0604030504040204" pitchFamily="34" charset="-120"/>
                <a:ea typeface="Microsoft JhengHei" panose="020B0604030504040204" pitchFamily="34" charset="-120"/>
                <a:cs typeface="经典标宋简"/>
              </a:rPr>
              <a:t>所带领的「西发巴</a:t>
            </a:r>
            <a:r>
              <a:rPr lang="en-US" altLang="zh-CN" sz="2800" b="1" dirty="0">
                <a:latin typeface="Microsoft JhengHei" panose="020B0604030504040204" pitchFamily="34" charset="-120"/>
                <a:ea typeface="Microsoft JhengHei" panose="020B0604030504040204" pitchFamily="34" charset="-120"/>
                <a:cs typeface="经典标宋简"/>
              </a:rPr>
              <a:t>Sif al-Bahr</a:t>
            </a:r>
            <a:r>
              <a:rPr lang="zh-CN" altLang="zh-CN" sz="2800" b="1" dirty="0">
                <a:latin typeface="Microsoft JhengHei" panose="020B0604030504040204" pitchFamily="34" charset="-120"/>
                <a:ea typeface="Microsoft JhengHei" panose="020B0604030504040204" pitchFamily="34" charset="-120"/>
                <a:cs typeface="经典标宋简"/>
              </a:rPr>
              <a:t>」 突击</a:t>
            </a:r>
            <a:r>
              <a:rPr lang="zh-CN" altLang="zh-CN" sz="2000" b="1" dirty="0">
                <a:latin typeface="Microsoft JhengHei" panose="020B0604030504040204" pitchFamily="34" charset="-120"/>
                <a:ea typeface="Microsoft JhengHei" panose="020B0604030504040204" pitchFamily="34" charset="-120"/>
                <a:cs typeface="经典标宋简"/>
              </a:rPr>
              <a:t>。</a:t>
            </a:r>
            <a:r>
              <a:rPr lang="en-US" altLang="zh-CN" sz="2000" b="1" dirty="0">
                <a:latin typeface="Microsoft JhengHei" panose="020B0604030504040204" pitchFamily="34" charset="-120"/>
                <a:ea typeface="Microsoft JhengHei" panose="020B0604030504040204" pitchFamily="34" charset="-120"/>
                <a:cs typeface="经典标宋简"/>
              </a:rPr>
              <a:t>   </a:t>
            </a:r>
            <a:r>
              <a:rPr lang="zh-CN" altLang="zh-CN" sz="2000" b="1" dirty="0">
                <a:latin typeface="Microsoft JhengHei" panose="020B0604030504040204" pitchFamily="34" charset="-120"/>
                <a:ea typeface="Microsoft JhengHei" panose="020B0604030504040204" pitchFamily="34" charset="-120"/>
                <a:cs typeface="经典标宋简"/>
              </a:rPr>
              <a:t>叁 </a:t>
            </a:r>
            <a:r>
              <a:rPr lang="en-US" altLang="zh-CN" sz="2000" b="1" i="1" dirty="0">
                <a:latin typeface="Microsoft JhengHei" panose="020B0604030504040204" pitchFamily="34" charset="-120"/>
                <a:ea typeface="Microsoft JhengHei" panose="020B0604030504040204" pitchFamily="34" charset="-120"/>
                <a:cs typeface="经典标宋简"/>
              </a:rPr>
              <a:t>al-</a:t>
            </a:r>
            <a:r>
              <a:rPr lang="en-US" altLang="zh-CN" sz="2000" b="1" i="1" dirty="0" err="1">
                <a:latin typeface="Microsoft JhengHei" panose="020B0604030504040204" pitchFamily="34" charset="-120"/>
                <a:ea typeface="Microsoft JhengHei" panose="020B0604030504040204" pitchFamily="34" charset="-120"/>
                <a:cs typeface="经典标宋简"/>
              </a:rPr>
              <a:t>Tabari</a:t>
            </a:r>
            <a:r>
              <a:rPr lang="en-US" altLang="zh-CN" sz="2000" b="1" dirty="0">
                <a:latin typeface="Microsoft JhengHei" panose="020B0604030504040204" pitchFamily="34" charset="-120"/>
                <a:ea typeface="Microsoft JhengHei" panose="020B0604030504040204" pitchFamily="34" charset="-120"/>
                <a:cs typeface="经典标宋简"/>
              </a:rPr>
              <a:t> vol.7 </a:t>
            </a:r>
            <a:r>
              <a:rPr lang="en-US" altLang="zh-CN" sz="2000" b="1" dirty="0" err="1">
                <a:latin typeface="Microsoft JhengHei" panose="020B0604030504040204" pitchFamily="34" charset="-120"/>
                <a:ea typeface="Microsoft JhengHei" panose="020B0604030504040204" pitchFamily="34" charset="-120"/>
                <a:cs typeface="经典标宋简"/>
              </a:rPr>
              <a:t>p.xix</a:t>
            </a:r>
            <a:endParaRPr lang="zh-CN" altLang="zh-CN" sz="2000" b="1" dirty="0">
              <a:latin typeface="Microsoft JhengHei" panose="020B0604030504040204" pitchFamily="34" charset="-120"/>
              <a:ea typeface="Microsoft JhengHei" panose="020B0604030504040204" pitchFamily="34" charset="-120"/>
              <a:cs typeface="SimSun" panose="02010600030101010101" pitchFamily="2" charset="-122"/>
            </a:endParaRPr>
          </a:p>
          <a:p>
            <a:pPr>
              <a:spcAft>
                <a:spcPts val="0"/>
              </a:spcAft>
            </a:pPr>
            <a:endParaRPr lang="en-US"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根据阿瓦基帝</a:t>
            </a:r>
            <a:r>
              <a:rPr lang="en-US" altLang="zh-CN" sz="2800" b="1" dirty="0">
                <a:latin typeface="Microsoft JhengHei" panose="020B0604030504040204" pitchFamily="34" charset="-120"/>
                <a:ea typeface="Microsoft JhengHei" panose="020B0604030504040204" pitchFamily="34" charset="-120"/>
                <a:cs typeface="经典标宋简"/>
              </a:rPr>
              <a:t>al-</a:t>
            </a:r>
            <a:r>
              <a:rPr lang="en-US" altLang="zh-CN" sz="2800" b="1" dirty="0" err="1">
                <a:latin typeface="Microsoft JhengHei" panose="020B0604030504040204" pitchFamily="34" charset="-120"/>
                <a:ea typeface="Microsoft JhengHei" panose="020B0604030504040204" pitchFamily="34" charset="-120"/>
                <a:cs typeface="经典标宋简"/>
              </a:rPr>
              <a:t>Waqidi</a:t>
            </a:r>
            <a:r>
              <a:rPr lang="en-US" altLang="zh-CN" sz="2800" b="1" dirty="0">
                <a:latin typeface="Microsoft JhengHei" panose="020B0604030504040204" pitchFamily="34" charset="-120"/>
                <a:ea typeface="Microsoft JhengHei" panose="020B0604030504040204" pitchFamily="34" charset="-120"/>
                <a:cs typeface="经典标宋简"/>
              </a:rPr>
              <a:t>. </a:t>
            </a:r>
            <a:r>
              <a:rPr lang="zh-CN" altLang="zh-CN" sz="2800" b="1" dirty="0">
                <a:latin typeface="Microsoft JhengHei" panose="020B0604030504040204" pitchFamily="34" charset="-120"/>
                <a:ea typeface="Microsoft JhengHei" panose="020B0604030504040204" pitchFamily="34" charset="-120"/>
                <a:cs typeface="经典标宋简"/>
              </a:rPr>
              <a:t>记录，迁都第一年十月由乌巴达所带领的，拉兵阿亚</a:t>
            </a:r>
            <a:r>
              <a:rPr lang="en-US" altLang="zh-CN" sz="2800" b="1" dirty="0" err="1">
                <a:latin typeface="Microsoft JhengHei" panose="020B0604030504040204" pitchFamily="34" charset="-120"/>
                <a:ea typeface="Microsoft JhengHei" panose="020B0604030504040204" pitchFamily="34" charset="-120"/>
                <a:cs typeface="经典标宋简"/>
              </a:rPr>
              <a:t>Rabigh</a:t>
            </a:r>
            <a:r>
              <a:rPr lang="en-US" altLang="zh-CN" sz="2800" b="1" dirty="0">
                <a:latin typeface="Microsoft JhengHei" panose="020B0604030504040204" pitchFamily="34" charset="-120"/>
                <a:ea typeface="Microsoft JhengHei" panose="020B0604030504040204" pitchFamily="34" charset="-120"/>
                <a:cs typeface="经典标宋简"/>
              </a:rPr>
              <a:t>/</a:t>
            </a:r>
            <a:r>
              <a:rPr lang="en-US" altLang="zh-CN" sz="2800" b="1" dirty="0" err="1">
                <a:latin typeface="Microsoft JhengHei" panose="020B0604030504040204" pitchFamily="34" charset="-120"/>
                <a:ea typeface="Microsoft JhengHei" panose="020B0604030504040204" pitchFamily="34" charset="-120"/>
                <a:cs typeface="经典标宋简"/>
              </a:rPr>
              <a:t>Ahya</a:t>
            </a:r>
            <a:r>
              <a:rPr lang="zh-CN" altLang="zh-CN" sz="2800" b="1" dirty="0">
                <a:latin typeface="Microsoft JhengHei" panose="020B0604030504040204" pitchFamily="34" charset="-120"/>
                <a:ea typeface="Microsoft JhengHei" panose="020B0604030504040204" pitchFamily="34" charset="-120"/>
                <a:cs typeface="经典标宋简"/>
              </a:rPr>
              <a:t>突击。叁 </a:t>
            </a:r>
            <a:r>
              <a:rPr lang="en-US" altLang="zh-CN" sz="2800" b="1" i="1" dirty="0">
                <a:latin typeface="Microsoft JhengHei" panose="020B0604030504040204" pitchFamily="34" charset="-120"/>
                <a:ea typeface="Microsoft JhengHei" panose="020B0604030504040204" pitchFamily="34" charset="-120"/>
                <a:cs typeface="经典标宋简"/>
              </a:rPr>
              <a:t>al-</a:t>
            </a:r>
            <a:r>
              <a:rPr lang="en-US" altLang="zh-CN" sz="2800" b="1" i="1" dirty="0" err="1">
                <a:latin typeface="Microsoft JhengHei" panose="020B0604030504040204" pitchFamily="34" charset="-120"/>
                <a:ea typeface="Microsoft JhengHei" panose="020B0604030504040204" pitchFamily="34" charset="-120"/>
                <a:cs typeface="经典标宋简"/>
              </a:rPr>
              <a:t>Tabari</a:t>
            </a:r>
            <a:r>
              <a:rPr lang="en-US" altLang="zh-CN" sz="2800" b="1" dirty="0">
                <a:latin typeface="Microsoft JhengHei" panose="020B0604030504040204" pitchFamily="34" charset="-120"/>
                <a:ea typeface="Microsoft JhengHei" panose="020B0604030504040204" pitchFamily="34" charset="-120"/>
                <a:cs typeface="经典标宋简"/>
              </a:rPr>
              <a:t> vol.7 </a:t>
            </a:r>
            <a:r>
              <a:rPr lang="en-US" altLang="zh-CN" sz="2800" b="1" dirty="0" err="1">
                <a:latin typeface="Microsoft JhengHei" panose="020B0604030504040204" pitchFamily="34" charset="-120"/>
                <a:ea typeface="Microsoft JhengHei" panose="020B0604030504040204" pitchFamily="34" charset="-120"/>
                <a:cs typeface="经典标宋简"/>
              </a:rPr>
              <a:t>p.xix</a:t>
            </a:r>
            <a:endPar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endParaRPr>
          </a:p>
          <a:p>
            <a:pPr>
              <a:spcAft>
                <a:spcPts val="0"/>
              </a:spcAft>
            </a:pPr>
            <a:endParaRPr lang="en-US" altLang="zh-CN" sz="2800" b="1" dirty="0">
              <a:latin typeface="Microsoft JhengHei" panose="020B0604030504040204" pitchFamily="34" charset="-120"/>
              <a:ea typeface="Microsoft JhengHei" panose="020B0604030504040204" pitchFamily="34" charset="-120"/>
              <a:cs typeface="经典标宋简"/>
            </a:endParaRPr>
          </a:p>
          <a:p>
            <a:pPr>
              <a:spcAft>
                <a:spcPts val="0"/>
              </a:spcAft>
            </a:pPr>
            <a:r>
              <a:rPr lang="zh-CN" altLang="zh-CN" sz="2800" b="1" dirty="0">
                <a:latin typeface="Microsoft JhengHei" panose="020B0604030504040204" pitchFamily="34" charset="-120"/>
                <a:ea typeface="Microsoft JhengHei" panose="020B0604030504040204" pitchFamily="34" charset="-120"/>
                <a:cs typeface="经典标宋简"/>
              </a:rPr>
              <a:t>根据阿瓦基帝</a:t>
            </a:r>
            <a:r>
              <a:rPr lang="en-US" altLang="zh-CN" sz="2800" b="1" dirty="0">
                <a:latin typeface="Microsoft JhengHei" panose="020B0604030504040204" pitchFamily="34" charset="-120"/>
                <a:ea typeface="Microsoft JhengHei" panose="020B0604030504040204" pitchFamily="34" charset="-120"/>
                <a:cs typeface="经典标宋简"/>
              </a:rPr>
              <a:t>al-</a:t>
            </a:r>
            <a:r>
              <a:rPr lang="en-US" altLang="zh-CN" sz="2800" b="1" dirty="0" err="1">
                <a:latin typeface="Microsoft JhengHei" panose="020B0604030504040204" pitchFamily="34" charset="-120"/>
                <a:ea typeface="Microsoft JhengHei" panose="020B0604030504040204" pitchFamily="34" charset="-120"/>
                <a:cs typeface="经典标宋简"/>
              </a:rPr>
              <a:t>Waqidi</a:t>
            </a:r>
            <a:r>
              <a:rPr lang="en-US" altLang="zh-CN" sz="2800" b="1" dirty="0">
                <a:latin typeface="Microsoft JhengHei" panose="020B0604030504040204" pitchFamily="34" charset="-120"/>
                <a:ea typeface="Microsoft JhengHei" panose="020B0604030504040204" pitchFamily="34" charset="-120"/>
                <a:cs typeface="经典标宋简"/>
              </a:rPr>
              <a:t>. </a:t>
            </a:r>
            <a:r>
              <a:rPr lang="zh-CN" altLang="zh-CN" sz="2800" b="1" dirty="0">
                <a:latin typeface="Microsoft JhengHei" panose="020B0604030504040204" pitchFamily="34" charset="-120"/>
                <a:ea typeface="Microsoft JhengHei" panose="020B0604030504040204" pitchFamily="34" charset="-120"/>
                <a:cs typeface="经典标宋简"/>
              </a:rPr>
              <a:t>记录，迁都第一年十一月，由沙益</a:t>
            </a:r>
            <a:r>
              <a:rPr lang="en-US" altLang="zh-CN" sz="2800" b="1" dirty="0">
                <a:latin typeface="Microsoft JhengHei" panose="020B0604030504040204" pitchFamily="34" charset="-120"/>
                <a:ea typeface="Microsoft JhengHei" panose="020B0604030504040204" pitchFamily="34" charset="-120"/>
                <a:cs typeface="经典标宋简"/>
              </a:rPr>
              <a:t>Sa</a:t>
            </a:r>
            <a:r>
              <a:rPr lang="zh-CN" altLang="zh-CN" sz="2800" b="1" dirty="0">
                <a:latin typeface="Microsoft JhengHei" panose="020B0604030504040204" pitchFamily="34" charset="-120"/>
                <a:ea typeface="Microsoft JhengHei" panose="020B0604030504040204" pitchFamily="34" charset="-120"/>
                <a:cs typeface="经典标宋简"/>
              </a:rPr>
              <a:t>’</a:t>
            </a:r>
            <a:r>
              <a:rPr lang="en-US" altLang="zh-CN" sz="2800" b="1" dirty="0">
                <a:latin typeface="Microsoft JhengHei" panose="020B0604030504040204" pitchFamily="34" charset="-120"/>
                <a:ea typeface="Microsoft JhengHei" panose="020B0604030504040204" pitchFamily="34" charset="-120"/>
                <a:cs typeface="经典标宋简"/>
              </a:rPr>
              <a:t>d</a:t>
            </a:r>
            <a:r>
              <a:rPr lang="zh-CN" altLang="zh-CN" sz="2800" b="1" dirty="0">
                <a:latin typeface="Microsoft JhengHei" panose="020B0604030504040204" pitchFamily="34" charset="-120"/>
                <a:ea typeface="Microsoft JhengHei" panose="020B0604030504040204" pitchFamily="34" charset="-120"/>
                <a:cs typeface="经典标宋简"/>
              </a:rPr>
              <a:t>所带领的，阿卡拉突击。</a:t>
            </a:r>
            <a:r>
              <a:rPr lang="en-US" altLang="zh-CN" sz="2800" b="1" dirty="0">
                <a:latin typeface="Microsoft JhengHei" panose="020B0604030504040204" pitchFamily="34" charset="-120"/>
                <a:ea typeface="Microsoft JhengHei" panose="020B0604030504040204" pitchFamily="34" charset="-120"/>
                <a:cs typeface="经典标宋简"/>
              </a:rPr>
              <a:t>                           </a:t>
            </a:r>
            <a:r>
              <a:rPr lang="zh-CN" altLang="zh-CN" sz="2800" b="1" dirty="0">
                <a:latin typeface="Microsoft JhengHei" panose="020B0604030504040204" pitchFamily="34" charset="-120"/>
                <a:ea typeface="Microsoft JhengHei" panose="020B0604030504040204" pitchFamily="34" charset="-120"/>
                <a:cs typeface="经典标宋简"/>
              </a:rPr>
              <a:t>叁</a:t>
            </a:r>
            <a:r>
              <a:rPr lang="en-US" altLang="zh-CN" sz="2800" b="1" i="1" dirty="0">
                <a:latin typeface="Microsoft JhengHei" panose="020B0604030504040204" pitchFamily="34" charset="-120"/>
                <a:ea typeface="Microsoft JhengHei" panose="020B0604030504040204" pitchFamily="34" charset="-120"/>
                <a:cs typeface="经典标宋简"/>
              </a:rPr>
              <a:t>al-</a:t>
            </a:r>
            <a:r>
              <a:rPr lang="en-US" altLang="zh-CN" sz="2800" b="1" i="1" dirty="0" err="1">
                <a:latin typeface="Microsoft JhengHei" panose="020B0604030504040204" pitchFamily="34" charset="-120"/>
                <a:ea typeface="Microsoft JhengHei" panose="020B0604030504040204" pitchFamily="34" charset="-120"/>
                <a:cs typeface="经典标宋简"/>
              </a:rPr>
              <a:t>Tabari</a:t>
            </a:r>
            <a:r>
              <a:rPr lang="en-US" altLang="zh-CN" sz="2800" b="1" dirty="0">
                <a:latin typeface="Microsoft JhengHei" panose="020B0604030504040204" pitchFamily="34" charset="-120"/>
                <a:ea typeface="Microsoft JhengHei" panose="020B0604030504040204" pitchFamily="34" charset="-120"/>
                <a:cs typeface="经典标宋简"/>
              </a:rPr>
              <a:t> vol.7 </a:t>
            </a:r>
            <a:r>
              <a:rPr lang="en-US" altLang="zh-CN" sz="2800" b="1" dirty="0" err="1">
                <a:latin typeface="Microsoft JhengHei" panose="020B0604030504040204" pitchFamily="34" charset="-120"/>
                <a:ea typeface="Microsoft JhengHei" panose="020B0604030504040204" pitchFamily="34" charset="-120"/>
                <a:cs typeface="经典标宋简"/>
              </a:rPr>
              <a:t>p.xix</a:t>
            </a:r>
            <a:r>
              <a:rPr lang="en-US" altLang="zh-CN" sz="2800" b="1" dirty="0">
                <a:latin typeface="Microsoft JhengHei" panose="020B0604030504040204" pitchFamily="34" charset="-120"/>
                <a:ea typeface="Microsoft JhengHei" panose="020B0604030504040204" pitchFamily="34" charset="-120"/>
                <a:cs typeface="经典标宋简"/>
              </a:rPr>
              <a:t>.</a:t>
            </a:r>
            <a:endParaRPr lang="zh-CN" altLang="zh-CN" sz="2800" b="1" dirty="0">
              <a:latin typeface="Microsoft JhengHei" panose="020B0604030504040204" pitchFamily="34" charset="-120"/>
              <a:ea typeface="Microsoft JhengHei" panose="020B0604030504040204" pitchFamily="34" charset="-120"/>
              <a:cs typeface="SimSun" panose="02010600030101010101" pitchFamily="2" charset="-122"/>
            </a:endParaRPr>
          </a:p>
        </p:txBody>
      </p:sp>
    </p:spTree>
    <p:extLst>
      <p:ext uri="{BB962C8B-B14F-4D97-AF65-F5344CB8AC3E}">
        <p14:creationId xmlns:p14="http://schemas.microsoft.com/office/powerpoint/2010/main" val="23637855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12192000" cy="6555641"/>
          </a:xfrm>
          <a:prstGeom prst="rect">
            <a:avLst/>
          </a:prstGeom>
        </p:spPr>
        <p:txBody>
          <a:bodyPr wrap="square">
            <a:spAutoFit/>
          </a:bodyPr>
          <a:lstStyle/>
          <a:p>
            <a:r>
              <a:rPr lang="zh-CN" altLang="zh-CN" sz="2800" b="1" dirty="0">
                <a:latin typeface="SimSun" panose="02010600030101010101" pitchFamily="2" charset="-122"/>
                <a:ea typeface="SimHei" panose="02010609060101010101" pitchFamily="49" charset="-122"/>
                <a:cs typeface="经典标宋简"/>
              </a:rPr>
              <a:t>名为</a:t>
            </a:r>
            <a:r>
              <a:rPr lang="zh-CN" altLang="zh-CN" sz="2800" b="1" dirty="0">
                <a:latin typeface="SimSun" panose="02010600030101010101" pitchFamily="2" charset="-122"/>
                <a:ea typeface="SimHei" panose="02010609060101010101" pitchFamily="49" charset="-122"/>
                <a:cs typeface="SimSun" panose="02010600030101010101" pitchFamily="2" charset="-122"/>
              </a:rPr>
              <a:t>巴瓦特（</a:t>
            </a:r>
            <a:r>
              <a:rPr lang="en-US" altLang="zh-CN" sz="2800" b="1" dirty="0" err="1">
                <a:latin typeface="SimSun" panose="02010600030101010101" pitchFamily="2" charset="-122"/>
                <a:ea typeface="SimHei" panose="02010609060101010101" pitchFamily="49" charset="-122"/>
                <a:cs typeface="SimSun" panose="02010600030101010101" pitchFamily="2" charset="-122"/>
              </a:rPr>
              <a:t>Bawat</a:t>
            </a:r>
            <a:r>
              <a:rPr lang="zh-CN" altLang="zh-CN" sz="2800" b="1" dirty="0">
                <a:latin typeface="SimSun" panose="02010600030101010101" pitchFamily="2" charset="-122"/>
                <a:ea typeface="SimHei" panose="02010609060101010101" pitchFamily="49" charset="-122"/>
                <a:cs typeface="SimSun" panose="02010600030101010101" pitchFamily="2" charset="-122"/>
              </a:rPr>
              <a:t>）突袭。由乌米亚（</a:t>
            </a:r>
            <a:r>
              <a:rPr lang="en-US" altLang="zh-CN" sz="2800" b="1" dirty="0" err="1">
                <a:latin typeface="SimSun" panose="02010600030101010101" pitchFamily="2" charset="-122"/>
                <a:ea typeface="SimHei" panose="02010609060101010101" pitchFamily="49" charset="-122"/>
                <a:cs typeface="SimSun" panose="02010600030101010101" pitchFamily="2" charset="-122"/>
              </a:rPr>
              <a:t>Umia</a:t>
            </a:r>
            <a:r>
              <a:rPr lang="en-US" altLang="zh-CN" sz="2800" b="1" dirty="0">
                <a:latin typeface="SimSun" panose="02010600030101010101" pitchFamily="2" charset="-122"/>
                <a:ea typeface="SimHei" panose="02010609060101010101" pitchFamily="49" charset="-122"/>
                <a:cs typeface="SimSun" panose="02010600030101010101" pitchFamily="2" charset="-122"/>
              </a:rPr>
              <a:t> bin </a:t>
            </a:r>
            <a:r>
              <a:rPr lang="en-US" altLang="zh-CN" sz="2800" b="1" dirty="0" err="1">
                <a:latin typeface="SimSun" panose="02010600030101010101" pitchFamily="2" charset="-122"/>
                <a:ea typeface="SimHei" panose="02010609060101010101" pitchFamily="49" charset="-122"/>
                <a:cs typeface="SimSun" panose="02010600030101010101" pitchFamily="2" charset="-122"/>
              </a:rPr>
              <a:t>Khalaf</a:t>
            </a:r>
            <a:r>
              <a:rPr lang="zh-CN" altLang="zh-CN" sz="2800" b="1" dirty="0">
                <a:latin typeface="SimSun" panose="02010600030101010101" pitchFamily="2" charset="-122"/>
                <a:ea typeface="SimHei" panose="02010609060101010101" pitchFamily="49" charset="-122"/>
                <a:cs typeface="SimSun" panose="02010600030101010101" pitchFamily="2" charset="-122"/>
              </a:rPr>
              <a:t>）领导、由麦加出发的骆驼商队。</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latin typeface="SimSun" panose="02010600030101010101" pitchFamily="2" charset="-122"/>
                <a:ea typeface="SimHei" panose="02010609060101010101" pitchFamily="49" charset="-122"/>
                <a:cs typeface="SimSun" panose="02010600030101010101" pitchFamily="2" charset="-122"/>
              </a:rPr>
              <a:t>名为阿舒拉（</a:t>
            </a:r>
            <a:r>
              <a:rPr lang="en-US" altLang="zh-CN" sz="2800" b="1" dirty="0">
                <a:latin typeface="SimSun" panose="02010600030101010101" pitchFamily="2" charset="-122"/>
                <a:ea typeface="SimHei" panose="02010609060101010101" pitchFamily="49" charset="-122"/>
                <a:cs typeface="SimSun" panose="02010600030101010101" pitchFamily="2" charset="-122"/>
              </a:rPr>
              <a:t>Al-</a:t>
            </a:r>
            <a:r>
              <a:rPr lang="en-US" altLang="zh-CN" sz="2800" b="1" dirty="0" err="1">
                <a:latin typeface="SimSun" panose="02010600030101010101" pitchFamily="2" charset="-122"/>
                <a:ea typeface="SimHei" panose="02010609060101010101" pitchFamily="49" charset="-122"/>
                <a:cs typeface="SimSun" panose="02010600030101010101" pitchFamily="2" charset="-122"/>
              </a:rPr>
              <a:t>Ashira</a:t>
            </a:r>
            <a:r>
              <a:rPr lang="zh-CN" altLang="zh-CN" sz="2800" b="1" dirty="0">
                <a:latin typeface="SimSun" panose="02010600030101010101" pitchFamily="2" charset="-122"/>
                <a:ea typeface="SimHei" panose="02010609060101010101" pitchFamily="49" charset="-122"/>
                <a:cs typeface="SimSun" panose="02010600030101010101" pitchFamily="2" charset="-122"/>
              </a:rPr>
              <a:t>），穆罕默德及其党羽，突击前往大马士革的商队，他们原本只打算谋财，不料过程中杀害了五个人。</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endParaRPr lang="en-MY" altLang="zh-CN" sz="2800" b="1" dirty="0">
              <a:latin typeface="SimSun" panose="02010600030101010101" pitchFamily="2" charset="-122"/>
              <a:ea typeface="SimHei" panose="02010609060101010101" pitchFamily="49" charset="-122"/>
              <a:cs typeface="SimSun" panose="02010600030101010101" pitchFamily="2" charset="-122"/>
            </a:endParaRPr>
          </a:p>
          <a:p>
            <a:r>
              <a:rPr lang="zh-CN" altLang="zh-CN" sz="2800" b="1" dirty="0">
                <a:latin typeface="SimSun" panose="02010600030101010101" pitchFamily="2" charset="-122"/>
                <a:ea typeface="SimHei" panose="02010609060101010101" pitchFamily="49" charset="-122"/>
                <a:cs typeface="SimSun" panose="02010600030101010101" pitchFamily="2" charset="-122"/>
              </a:rPr>
              <a:t>名为拿克拉（</a:t>
            </a:r>
            <a:r>
              <a:rPr lang="en-US" altLang="zh-CN" sz="2800" b="1" dirty="0">
                <a:latin typeface="SimSun" panose="02010600030101010101" pitchFamily="2" charset="-122"/>
                <a:ea typeface="SimHei" panose="02010609060101010101" pitchFamily="49" charset="-122"/>
                <a:cs typeface="SimSun" panose="02010600030101010101" pitchFamily="2" charset="-122"/>
              </a:rPr>
              <a:t>Al-</a:t>
            </a:r>
            <a:r>
              <a:rPr lang="en-US" altLang="zh-CN" sz="2800" b="1" dirty="0" err="1">
                <a:latin typeface="SimSun" panose="02010600030101010101" pitchFamily="2" charset="-122"/>
                <a:ea typeface="SimHei" panose="02010609060101010101" pitchFamily="49" charset="-122"/>
                <a:cs typeface="SimSun" panose="02010600030101010101" pitchFamily="2" charset="-122"/>
              </a:rPr>
              <a:t>Nakhla</a:t>
            </a:r>
            <a:r>
              <a:rPr lang="zh-CN" altLang="zh-CN" sz="2800" b="1" dirty="0">
                <a:latin typeface="SimSun" panose="02010600030101010101" pitchFamily="2" charset="-122"/>
                <a:ea typeface="SimHei" panose="02010609060101010101" pitchFamily="49" charset="-122"/>
                <a:cs typeface="SimSun" panose="02010600030101010101" pitchFamily="2" charset="-122"/>
              </a:rPr>
              <a:t>）的突击，这个地方位于麦加与塔伊夫（</a:t>
            </a:r>
            <a:r>
              <a:rPr lang="en-US" altLang="zh-CN" sz="2800" b="1" dirty="0" err="1">
                <a:latin typeface="SimSun" panose="02010600030101010101" pitchFamily="2" charset="-122"/>
                <a:ea typeface="SimHei" panose="02010609060101010101" pitchFamily="49" charset="-122"/>
                <a:cs typeface="SimSun" panose="02010600030101010101" pitchFamily="2" charset="-122"/>
              </a:rPr>
              <a:t>Taif</a:t>
            </a:r>
            <a:r>
              <a:rPr lang="zh-CN" altLang="zh-CN" sz="2800" b="1" dirty="0">
                <a:latin typeface="SimSun" panose="02010600030101010101" pitchFamily="2" charset="-122"/>
                <a:ea typeface="SimHei" panose="02010609060101010101" pitchFamily="49" charset="-122"/>
                <a:cs typeface="SimSun" panose="02010600030101010101" pitchFamily="2" charset="-122"/>
              </a:rPr>
              <a:t>）之间。</a:t>
            </a:r>
            <a:endParaRPr lang="en-US" altLang="zh-CN" sz="2800" b="1" dirty="0">
              <a:latin typeface="SimSun" panose="02010600030101010101" pitchFamily="2" charset="-122"/>
              <a:ea typeface="SimHei" panose="02010609060101010101" pitchFamily="49" charset="-122"/>
              <a:cs typeface="SimSun" panose="02010600030101010101" pitchFamily="2" charset="-122"/>
            </a:endParaRPr>
          </a:p>
          <a:p>
            <a:r>
              <a:rPr lang="zh-CN" altLang="zh-CN" sz="2800" b="1" dirty="0">
                <a:latin typeface="SimSun" panose="02010600030101010101" pitchFamily="2" charset="-122"/>
                <a:ea typeface="SimHei" panose="02010609060101010101" pitchFamily="49" charset="-122"/>
                <a:cs typeface="SimSun" panose="02010600030101010101" pitchFamily="2" charset="-122"/>
              </a:rPr>
              <a:t>穆罕默德的副官阿布德．阿拉（</a:t>
            </a:r>
            <a:r>
              <a:rPr lang="en-US" altLang="zh-CN" sz="2800" b="1" dirty="0" err="1">
                <a:latin typeface="SimSun" panose="02010600030101010101" pitchFamily="2" charset="-122"/>
                <a:ea typeface="SimHei" panose="02010609060101010101" pitchFamily="49" charset="-122"/>
                <a:cs typeface="SimSun" panose="02010600030101010101" pitchFamily="2" charset="-122"/>
              </a:rPr>
              <a:t>Abd</a:t>
            </a:r>
            <a:r>
              <a:rPr lang="en-US" altLang="zh-CN" sz="2800" b="1" dirty="0">
                <a:latin typeface="SimSun" panose="02010600030101010101" pitchFamily="2" charset="-122"/>
                <a:ea typeface="SimHei" panose="02010609060101010101" pitchFamily="49" charset="-122"/>
                <a:cs typeface="SimSun" panose="02010600030101010101" pitchFamily="2" charset="-122"/>
              </a:rPr>
              <a:t> Allah bin </a:t>
            </a:r>
            <a:r>
              <a:rPr lang="en-US" altLang="zh-CN" sz="2800" b="1" dirty="0" err="1">
                <a:latin typeface="SimSun" panose="02010600030101010101" pitchFamily="2" charset="-122"/>
                <a:ea typeface="SimHei" panose="02010609060101010101" pitchFamily="49" charset="-122"/>
                <a:cs typeface="SimSun" panose="02010600030101010101" pitchFamily="2" charset="-122"/>
              </a:rPr>
              <a:t>Jahsh</a:t>
            </a:r>
            <a:r>
              <a:rPr lang="zh-CN" altLang="zh-CN" sz="2800" b="1" dirty="0">
                <a:latin typeface="SimSun" panose="02010600030101010101" pitchFamily="2" charset="-122"/>
                <a:ea typeface="SimHei" panose="02010609060101010101" pitchFamily="49" charset="-122"/>
                <a:cs typeface="SimSun" panose="02010600030101010101" pitchFamily="2" charset="-122"/>
              </a:rPr>
              <a:t>），掠夺一支主要运送衣物和葡萄干的商旅，其领队为哈德拉米之子阿慕尔（</a:t>
            </a:r>
            <a:r>
              <a:rPr lang="en-US" altLang="zh-CN" sz="2800" b="1" dirty="0">
                <a:latin typeface="SimSun" panose="02010600030101010101" pitchFamily="2" charset="-122"/>
                <a:ea typeface="SimHei" panose="02010609060101010101" pitchFamily="49" charset="-122"/>
                <a:cs typeface="SimSun" panose="02010600030101010101" pitchFamily="2" charset="-122"/>
              </a:rPr>
              <a:t>Amr bin Al-</a:t>
            </a:r>
            <a:r>
              <a:rPr lang="en-US" altLang="zh-CN" sz="2800" b="1" dirty="0" err="1">
                <a:latin typeface="SimSun" panose="02010600030101010101" pitchFamily="2" charset="-122"/>
                <a:ea typeface="SimHei" panose="02010609060101010101" pitchFamily="49" charset="-122"/>
                <a:cs typeface="SimSun" panose="02010600030101010101" pitchFamily="2" charset="-122"/>
              </a:rPr>
              <a:t>Hadrami</a:t>
            </a:r>
            <a:r>
              <a:rPr lang="zh-CN" altLang="zh-CN" sz="2800" b="1" dirty="0">
                <a:latin typeface="SimSun" panose="02010600030101010101" pitchFamily="2" charset="-122"/>
                <a:ea typeface="SimHei" panose="02010609060101010101" pitchFamily="49" charset="-122"/>
                <a:cs typeface="SimSun" panose="02010600030101010101" pitchFamily="2" charset="-122"/>
              </a:rPr>
              <a:t>），他在这次抢掠中被杀。克拉突袭发生在禁月，本是伊斯兰禁止打斗杀戮的。但对穆罕默德而言，这类禁戒不过一纸禁令，可以随时修改。穆罕默德一如既往，他会得到该有的新降示来为他开脱：</a:t>
            </a:r>
            <a:endParaRPr lang="en-MY" altLang="zh-CN" sz="2800" b="1" dirty="0">
              <a:latin typeface="SimSun" panose="02010600030101010101" pitchFamily="2" charset="-122"/>
              <a:ea typeface="SimHei" panose="02010609060101010101" pitchFamily="49" charset="-122"/>
              <a:cs typeface="SimSun" panose="02010600030101010101" pitchFamily="2" charset="-122"/>
            </a:endParaRPr>
          </a:p>
          <a:p>
            <a:endParaRPr lang="zh-CN" altLang="zh-CN" sz="2800" dirty="0">
              <a:latin typeface="SimSun" panose="02010600030101010101" pitchFamily="2" charset="-122"/>
              <a:ea typeface="SimSun" panose="02010600030101010101" pitchFamily="2" charset="-122"/>
              <a:cs typeface="SimSun" panose="02010600030101010101" pitchFamily="2" charset="-122"/>
            </a:endParaRPr>
          </a:p>
          <a:p>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他们问你禁月内可以作战吗？你说：</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禁月内作战是大罪，但是妨碍主道，不信真主，妨碍禁寺。</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这些行为，在真主看来，其罪更大</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古</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2</a:t>
            </a:r>
            <a:r>
              <a:rPr lang="zh-CN"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a:t>
            </a:r>
            <a:r>
              <a:rPr lang="en-US" altLang="zh-CN" sz="2800" b="1" dirty="0">
                <a:solidFill>
                  <a:srgbClr val="008000"/>
                </a:solidFill>
                <a:latin typeface="SimSun" panose="02010600030101010101" pitchFamily="2" charset="-122"/>
                <a:ea typeface="SimHei" panose="02010609060101010101" pitchFamily="49" charset="-122"/>
                <a:cs typeface="SimSun" panose="02010600030101010101" pitchFamily="2" charset="-122"/>
              </a:rPr>
              <a:t>217”</a:t>
            </a:r>
            <a:r>
              <a:rPr lang="zh-CN" altLang="zh-CN" sz="2800" b="1" dirty="0">
                <a:latin typeface="SimSun" panose="02010600030101010101" pitchFamily="2" charset="-122"/>
                <a:ea typeface="SimHei" panose="02010609060101010101" pitchFamily="49" charset="-122"/>
                <a:cs typeface="SimSun" panose="02010600030101010101" pitchFamily="2" charset="-122"/>
              </a:rPr>
              <a:t>。意思是妨碍对安拉敬拜的恶人，他们的罪</a:t>
            </a:r>
            <a:r>
              <a:rPr lang="zh-CN" altLang="en-US" sz="2800" b="1" dirty="0">
                <a:latin typeface="SimSun" panose="02010600030101010101" pitchFamily="2" charset="-122"/>
                <a:ea typeface="SimHei" panose="02010609060101010101" pitchFamily="49" charset="-122"/>
                <a:cs typeface="SimSun" panose="02010600030101010101" pitchFamily="2" charset="-122"/>
              </a:rPr>
              <a:t>和问题，</a:t>
            </a:r>
            <a:r>
              <a:rPr lang="zh-CN" altLang="zh-CN" sz="2800" b="1" dirty="0">
                <a:latin typeface="SimSun" panose="02010600030101010101" pitchFamily="2" charset="-122"/>
                <a:ea typeface="SimHei" panose="02010609060101010101" pitchFamily="49" charset="-122"/>
                <a:cs typeface="SimSun" panose="02010600030101010101" pitchFamily="2" charset="-122"/>
              </a:rPr>
              <a:t>大过他们</a:t>
            </a:r>
            <a:r>
              <a:rPr lang="zh-CN" altLang="en-US" sz="2800" b="1" dirty="0">
                <a:latin typeface="SimSun" panose="02010600030101010101" pitchFamily="2" charset="-122"/>
                <a:ea typeface="SimHei" panose="02010609060101010101" pitchFamily="49" charset="-122"/>
                <a:cs typeface="SimSun" panose="02010600030101010101" pitchFamily="2" charset="-122"/>
              </a:rPr>
              <a:t>如何</a:t>
            </a:r>
            <a:r>
              <a:rPr lang="zh-CN" altLang="zh-CN" sz="2800" b="1" dirty="0">
                <a:latin typeface="SimSun" panose="02010600030101010101" pitchFamily="2" charset="-122"/>
                <a:ea typeface="SimHei" panose="02010609060101010101" pitchFamily="49" charset="-122"/>
                <a:cs typeface="SimSun" panose="02010600030101010101" pitchFamily="2" charset="-122"/>
              </a:rPr>
              <a:t>被杀。</a:t>
            </a:r>
            <a:endParaRPr lang="zh-CN" altLang="zh-CN" sz="2800" dirty="0">
              <a:latin typeface="SimSun" panose="02010600030101010101" pitchFamily="2" charset="-122"/>
              <a:ea typeface="SimSun" panose="02010600030101010101" pitchFamily="2" charset="-122"/>
              <a:cs typeface="SimSun" panose="02010600030101010101" pitchFamily="2" charset="-122"/>
            </a:endParaRPr>
          </a:p>
        </p:txBody>
      </p:sp>
    </p:spTree>
    <p:extLst>
      <p:ext uri="{BB962C8B-B14F-4D97-AF65-F5344CB8AC3E}">
        <p14:creationId xmlns:p14="http://schemas.microsoft.com/office/powerpoint/2010/main" val="383730745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等线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557</TotalTime>
  <Words>14317</Words>
  <Application>Microsoft Office PowerPoint</Application>
  <PresentationFormat>Widescreen</PresentationFormat>
  <Paragraphs>421</Paragraphs>
  <Slides>70</Slides>
  <Notes>0</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70</vt:i4>
      </vt:variant>
    </vt:vector>
  </HeadingPairs>
  <TitlesOfParts>
    <vt:vector size="80" baseType="lpstr">
      <vt:lpstr>等线</vt:lpstr>
      <vt:lpstr>等线 Light</vt:lpstr>
      <vt:lpstr>Microsoft JhengHei</vt:lpstr>
      <vt:lpstr>SimHei</vt:lpstr>
      <vt:lpstr>SimSun</vt:lpstr>
      <vt:lpstr>SimSun</vt:lpstr>
      <vt:lpstr>Arial</vt:lpstr>
      <vt:lpstr>Times New Roman</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迁都第二年（A.H. 2）的战役</vt:lpstr>
      <vt:lpstr>PowerPoint Presentation</vt:lpstr>
      <vt:lpstr>进攻卡卡腊族Qarqarat</vt:lpstr>
      <vt:lpstr>迁都第二年其它的战役</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迁都第3年犹太巴奴卡奴卡族banu Qaunuqa’之战</vt:lpstr>
      <vt:lpstr>谋杀卡阿斯拉夫Ka’b bin al-Ashraf</vt:lpstr>
      <vt:lpstr>谋杀阿布拉非 Abu Rafi ：他是犹太部落纳迪尔（Banu Nadir）的一位重要人物，被指控煽动反对默罕默德言论</vt:lpstr>
      <vt:lpstr>PowerPoint Presentation</vt:lpstr>
      <vt:lpstr>PowerPoint Presentation</vt:lpstr>
      <vt:lpstr>有趣的殉道注解</vt:lpstr>
      <vt:lpstr>管教卡达番人Ghatafan</vt:lpstr>
      <vt:lpstr>第4年大麦田al-sawiq的袭击</vt:lpstr>
      <vt:lpstr>PowerPoint Presentation</vt:lpstr>
      <vt:lpstr>攻打巴尼苏来央族Bany Sulaym及卡达番人  Ghatafan</vt:lpstr>
      <vt:lpstr>达阿立卡战役Dhat al-Riqa’</vt:lpstr>
      <vt:lpstr>两场失败的信仰进攻</vt:lpstr>
      <vt:lpstr>继续打劫商队</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回历第六年其它的战役</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第8年出征阿卡巴Al-Khabat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穆罕默德死後的第3大内战：哈拉 Harra (63 A.H.)的大屠杀 </vt:lpstr>
      <vt:lpstr>PowerPoint Presentation</vt:lpstr>
      <vt:lpstr>圣训参考出处References</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chan HK</cp:lastModifiedBy>
  <cp:revision>22</cp:revision>
  <dcterms:created xsi:type="dcterms:W3CDTF">2017-12-27T08:12:07Z</dcterms:created>
  <dcterms:modified xsi:type="dcterms:W3CDTF">2025-02-19T02:05:05Z</dcterms:modified>
</cp:coreProperties>
</file>

<file path=docProps/thumbnail.jpeg>
</file>