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7"/>
  </p:notesMasterIdLst>
  <p:sldIdLst>
    <p:sldId id="256" r:id="rId2"/>
    <p:sldId id="257" r:id="rId3"/>
    <p:sldId id="258" r:id="rId4"/>
    <p:sldId id="283" r:id="rId5"/>
    <p:sldId id="259" r:id="rId6"/>
    <p:sldId id="260" r:id="rId7"/>
    <p:sldId id="281" r:id="rId8"/>
    <p:sldId id="261" r:id="rId9"/>
    <p:sldId id="262" r:id="rId10"/>
    <p:sldId id="263" r:id="rId11"/>
    <p:sldId id="266" r:id="rId12"/>
    <p:sldId id="267" r:id="rId13"/>
    <p:sldId id="268" r:id="rId14"/>
    <p:sldId id="269" r:id="rId15"/>
    <p:sldId id="270" r:id="rId16"/>
    <p:sldId id="271" r:id="rId17"/>
    <p:sldId id="282" r:id="rId18"/>
    <p:sldId id="272" r:id="rId19"/>
    <p:sldId id="273" r:id="rId20"/>
    <p:sldId id="274" r:id="rId21"/>
    <p:sldId id="275" r:id="rId22"/>
    <p:sldId id="276" r:id="rId23"/>
    <p:sldId id="278" r:id="rId24"/>
    <p:sldId id="279" r:id="rId25"/>
    <p:sldId id="280" r:id="rId26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3CC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3931" autoAdjust="0"/>
  </p:normalViewPr>
  <p:slideViewPr>
    <p:cSldViewPr snapToGrid="0">
      <p:cViewPr varScale="1">
        <p:scale>
          <a:sx n="59" d="100"/>
          <a:sy n="59" d="100"/>
        </p:scale>
        <p:origin x="986" y="46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-416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68CE262-A489-4665-B5D0-974FC3C8C58A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118364-1E05-4189-BBC4-D10D5321F22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70706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118364-1E05-4189-BBC4-D10D5321F22F}" type="slidenum">
              <a:rPr lang="zh-CN" altLang="en-US" smtClean="0"/>
              <a:t>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751212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423930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429706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798975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39338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911000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091539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831222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039673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304214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02070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198820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B4AFA-AEF4-4455-8368-AC1B1D81201E}" type="datetimeFigureOut">
              <a:rPr lang="zh-CN" altLang="en-US" smtClean="0"/>
              <a:t>2025/1/8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597E8F-27E3-454D-94AD-ECB16365F6A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253157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12192000" cy="63696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zh-CN" altLang="zh-CN" sz="32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</a:t>
            </a:r>
            <a:r>
              <a:rPr lang="en-US" altLang="zh-CN" sz="32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/</a:t>
            </a:r>
            <a:r>
              <a:rPr lang="zh-CN" altLang="en-US" sz="32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基督教信仰宗教比较学：</a:t>
            </a:r>
            <a:r>
              <a:rPr lang="zh-CN" altLang="zh-CN" sz="3200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第三课：信真经：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en-US" altLang="zh-CN" sz="32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zh-CN" altLang="zh-CN" sz="3200" b="1" dirty="0">
                <a:solidFill>
                  <a:srgbClr val="0033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本课内容提要：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spcAft>
                <a:spcPts val="0"/>
              </a:spcAft>
              <a:buFont typeface="+mj-lt"/>
              <a:buAutoNum type="arabicParenR"/>
            </a:pPr>
            <a:r>
              <a:rPr lang="zh-CN" altLang="zh-CN" sz="32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伊斯兰认为安拉给每一个民族都有启示，这些启示从何而来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spcAft>
                <a:spcPts val="0"/>
              </a:spcAft>
              <a:buFont typeface="+mj-lt"/>
              <a:buAutoNum type="arabicParenR"/>
            </a:pPr>
            <a:r>
              <a:rPr lang="zh-CN" altLang="zh-CN" sz="32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安拉为何要给人类经书的启示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spcAft>
                <a:spcPts val="0"/>
              </a:spcAft>
              <a:buFont typeface="+mj-lt"/>
              <a:buAutoNum type="arabicParenR"/>
            </a:pPr>
            <a:r>
              <a:rPr lang="zh-CN" altLang="zh-CN" sz="32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现在仅存的经书还有那些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spcAft>
                <a:spcPts val="0"/>
              </a:spcAft>
              <a:buFont typeface="+mj-lt"/>
              <a:buAutoNum type="arabicParenR"/>
            </a:pPr>
            <a:r>
              <a:rPr lang="zh-CN" altLang="zh-CN" sz="32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伊斯兰如何看待圣经的启示</a:t>
            </a:r>
            <a:endParaRPr lang="en-US" altLang="zh-CN" sz="32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50000"/>
              </a:lnSpc>
              <a:spcAft>
                <a:spcPts val="0"/>
              </a:spcAft>
              <a:buFont typeface="+mj-lt"/>
              <a:buAutoNum type="arabicParenR"/>
            </a:pPr>
            <a:r>
              <a:rPr lang="zh-CN" altLang="en-US" sz="3200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如何对穆斯林辩论圣经的纯正？</a:t>
            </a:r>
            <a:endParaRPr lang="zh-CN" altLang="zh-CN" sz="32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228600" indent="266700">
              <a:lnSpc>
                <a:spcPct val="150000"/>
              </a:lnSpc>
              <a:spcAft>
                <a:spcPts val="0"/>
              </a:spcAft>
            </a:pPr>
            <a:r>
              <a:rPr lang="en-US" altLang="zh-CN" b="1" dirty="0">
                <a:solidFill>
                  <a:srgbClr val="FF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1241310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10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-1" y="58847"/>
            <a:ext cx="12125325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2</a:t>
            </a:r>
            <a:r>
              <a:rPr lang="zh-CN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：</a:t>
            </a:r>
            <a:r>
              <a:rPr lang="en-US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75-79</a:t>
            </a:r>
            <a:r>
              <a:rPr lang="zh-CN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：他们当中有一派人，曾听到真主的言语，他们既了解之后，便明知故犯地加以篡改。他们遇见信士们就说：我们已通道了。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犹太人不信默罕默德，又无法明明的告诉穆斯林，默罕默德是错的。又不服气，因此会在私下提起拿默罕默德说过的，来开玩笑。这些举动被穆斯林邻舍看在眼里</a:t>
            </a:r>
            <a:endParaRPr lang="en-US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solidFill>
                <a:srgbClr val="006600"/>
              </a:solidFill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solidFill>
                  <a:srgbClr val="0033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犹太人领袖不要犹太人告诉穆斯林，圣经的真正的内容，免得引起冲突</a:t>
            </a:r>
            <a:endParaRPr lang="en-US" altLang="zh-CN" sz="2800" b="1" dirty="0">
              <a:solidFill>
                <a:srgbClr val="0033CC"/>
              </a:solidFill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他们彼此私下聚会的时候，他们却说：你们把真主所启示你们的告诉他们，使他们将来得在主那里据此与你们争论吗？</a:t>
            </a:r>
            <a:r>
              <a:rPr lang="en-MY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…</a:t>
            </a:r>
            <a:r>
              <a:rPr lang="zh-CN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他们中有些文盲，不知经典，只知妄言，他们专事猜测。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默罕默德曾公开说，他的道就是摩西的道，穆斯林不明白，可以去请教熟悉的犹太人。犹太人遇见穆斯林的询问，他们都不想去对穆斯林讲太多，免得穆斯林拿到话柄，去告示默罕默德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。</a:t>
            </a:r>
            <a:endParaRPr lang="en-MY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穆罕默德在麦地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娜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曾做了这样的裁决：穆斯林犯错，采用穆罕默德所说的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古兰经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启示作判决；犹太人犯错，采用摩西的律法书做判决（旧约）；基督徒犯错，采用耶稣的书（新约）。作为寄居者的犹太人，他们必须保护能继续使用圣经作判决的恩典。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0157316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11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1" y="0"/>
            <a:ext cx="12192000" cy="70173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en-US" sz="3000" b="1" dirty="0">
                <a:solidFill>
                  <a:srgbClr val="0033CC"/>
                </a:solidFill>
              </a:rPr>
              <a:t>结论</a:t>
            </a:r>
            <a:r>
              <a:rPr lang="zh-CN" altLang="zh-CN" sz="3000" b="1" dirty="0">
                <a:solidFill>
                  <a:srgbClr val="0033CC"/>
                </a:solidFill>
              </a:rPr>
              <a:t>，</a:t>
            </a:r>
            <a:r>
              <a:rPr lang="en-MY" altLang="zh-CN" sz="3000" b="1" dirty="0">
                <a:solidFill>
                  <a:srgbClr val="0033CC"/>
                </a:solidFill>
              </a:rPr>
              <a:t> </a:t>
            </a:r>
            <a:r>
              <a:rPr lang="zh-CN" altLang="en-US" sz="3000" b="1" dirty="0">
                <a:solidFill>
                  <a:srgbClr val="0033CC"/>
                </a:solidFill>
              </a:rPr>
              <a:t>：</a:t>
            </a:r>
            <a:r>
              <a:rPr lang="en-MY" altLang="zh-CN" sz="3000" b="1" dirty="0">
                <a:solidFill>
                  <a:srgbClr val="0033CC"/>
                </a:solidFill>
              </a:rPr>
              <a:t>                                                                                                    </a:t>
            </a:r>
            <a:r>
              <a:rPr lang="en-US" altLang="zh-CN" sz="3000" b="1" dirty="0">
                <a:solidFill>
                  <a:srgbClr val="0033CC"/>
                </a:solidFill>
              </a:rPr>
              <a:t>1</a:t>
            </a:r>
            <a:r>
              <a:rPr lang="zh-CN" altLang="en-US" sz="3000" b="1" dirty="0">
                <a:solidFill>
                  <a:srgbClr val="0033CC"/>
                </a:solidFill>
              </a:rPr>
              <a:t>）</a:t>
            </a:r>
            <a:r>
              <a:rPr lang="zh-CN" altLang="en-US" sz="3000" b="1" dirty="0"/>
              <a:t>默罕默德是个孤儿，寄养这里那里，没人教他识字，长大后成为文盲，他所有的圣经认知都是听来的。当</a:t>
            </a:r>
            <a:r>
              <a:rPr lang="zh-CN" altLang="zh-CN" sz="3000" b="1" dirty="0"/>
              <a:t>穆罕默德</a:t>
            </a:r>
            <a:r>
              <a:rPr lang="zh-CN" altLang="en-US" sz="3000" b="1" dirty="0"/>
              <a:t>再把他所知道的圣经，重复说出来时，某些圣经的历史事件和人物，出现了错位的说法，出现把“马京当马凉”的认知。                                                                                            </a:t>
            </a:r>
            <a:r>
              <a:rPr lang="en-US" altLang="zh-CN" sz="3000" b="1" dirty="0">
                <a:solidFill>
                  <a:srgbClr val="0033CC"/>
                </a:solidFill>
              </a:rPr>
              <a:t>2</a:t>
            </a:r>
            <a:r>
              <a:rPr lang="zh-CN" altLang="en-US" sz="3000" b="1" dirty="0">
                <a:solidFill>
                  <a:srgbClr val="0033CC"/>
                </a:solidFill>
              </a:rPr>
              <a:t>）</a:t>
            </a:r>
            <a:r>
              <a:rPr lang="zh-CN" altLang="zh-CN" sz="3000" b="1" dirty="0"/>
              <a:t>犹太人</a:t>
            </a:r>
            <a:r>
              <a:rPr lang="zh-CN" altLang="en-US" sz="3000" b="1" dirty="0"/>
              <a:t>一听就觉得他是假的，默氏无法谦卑承认，自己说错了，也不能接受犹太人的纠正。他只能推说犹太人抄错了，犹太人常把圣经的道隐藏起来，也经常篡改了，扭曲了他说过的道。后期穆斯林就以这些论点，创立了“篡改说”，认为犹太人那么不忠实的对待神的道，圣经在他们手中，还有纯正可言吗？</a:t>
            </a:r>
            <a:endParaRPr lang="zh-CN" altLang="zh-CN" sz="3000" dirty="0"/>
          </a:p>
          <a:p>
            <a:r>
              <a:rPr lang="en-US" altLang="zh-CN" sz="3000" b="1" dirty="0">
                <a:solidFill>
                  <a:srgbClr val="0033CC"/>
                </a:solidFill>
              </a:rPr>
              <a:t>3</a:t>
            </a:r>
            <a:r>
              <a:rPr lang="zh-CN" altLang="en-US" sz="3000" b="1" dirty="0">
                <a:solidFill>
                  <a:srgbClr val="0033CC"/>
                </a:solidFill>
              </a:rPr>
              <a:t>）</a:t>
            </a:r>
            <a:r>
              <a:rPr lang="zh-CN" altLang="en-US" sz="3000" b="1" dirty="0"/>
              <a:t>古兰经经文说</a:t>
            </a:r>
            <a:r>
              <a:rPr lang="zh-CN" altLang="zh-CN" sz="3000" b="1" dirty="0"/>
              <a:t>到了改变，</a:t>
            </a:r>
            <a:r>
              <a:rPr lang="zh-CN" altLang="en-US" sz="3000" b="1" dirty="0"/>
              <a:t>隐藏，篡改，扭曲，犹太人并不是改变自己的圣经，而是不服从</a:t>
            </a:r>
            <a:r>
              <a:rPr lang="zh-CN" altLang="zh-CN" sz="3000" b="1" dirty="0"/>
              <a:t>穆罕默德</a:t>
            </a:r>
            <a:r>
              <a:rPr lang="zh-CN" altLang="en-US" sz="3000" b="1" dirty="0"/>
              <a:t>，不信他</a:t>
            </a:r>
            <a:r>
              <a:rPr lang="zh-CN" altLang="zh-CN" sz="3000" b="1" dirty="0"/>
              <a:t>的</a:t>
            </a:r>
            <a:r>
              <a:rPr lang="zh-CN" altLang="en-US" sz="3000" b="1" dirty="0"/>
              <a:t>先知身份，不信他所说的启示。犹太人担心若按照事实，去公开对质疑默罕默德，向穆斯林指出，默氏说错了圣经，这肯定会</a:t>
            </a:r>
            <a:r>
              <a:rPr lang="zh-CN" altLang="zh-CN" sz="3000" b="1" dirty="0"/>
              <a:t>妨碍了穆罕默德</a:t>
            </a:r>
            <a:r>
              <a:rPr lang="zh-CN" altLang="en-US" sz="3000" b="1" dirty="0"/>
              <a:t>先知</a:t>
            </a:r>
            <a:r>
              <a:rPr lang="zh-CN" altLang="zh-CN" sz="3000" b="1" dirty="0"/>
              <a:t>的权柄，</a:t>
            </a:r>
            <a:r>
              <a:rPr lang="zh-CN" altLang="en-US" sz="3000" b="1" dirty="0"/>
              <a:t>招来杀身之祸</a:t>
            </a:r>
            <a:r>
              <a:rPr lang="zh-CN" altLang="zh-CN" sz="3000" b="1" dirty="0"/>
              <a:t>。</a:t>
            </a:r>
            <a:endParaRPr lang="en-US" altLang="zh-CN" sz="3000" b="1" dirty="0"/>
          </a:p>
          <a:p>
            <a:endParaRPr lang="en-US" altLang="zh-CN" sz="3000" b="1" dirty="0"/>
          </a:p>
        </p:txBody>
      </p:sp>
    </p:spTree>
    <p:extLst>
      <p:ext uri="{BB962C8B-B14F-4D97-AF65-F5344CB8AC3E}">
        <p14:creationId xmlns:p14="http://schemas.microsoft.com/office/powerpoint/2010/main" val="83849326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12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2800" b="1" dirty="0">
                <a:solidFill>
                  <a:srgbClr val="0033CC"/>
                </a:solidFill>
              </a:rPr>
              <a:t>4</a:t>
            </a:r>
            <a:r>
              <a:rPr lang="zh-CN" altLang="en-US" sz="2800" b="1" dirty="0">
                <a:solidFill>
                  <a:srgbClr val="0033CC"/>
                </a:solidFill>
              </a:rPr>
              <a:t>）</a:t>
            </a:r>
            <a:r>
              <a:rPr lang="zh-CN" altLang="en-US" sz="2800" b="1" dirty="0"/>
              <a:t>犹太人有时隐藏和篡改的</a:t>
            </a:r>
            <a:r>
              <a:rPr lang="zh-CN" altLang="zh-CN" sz="2800" b="1" dirty="0"/>
              <a:t>情况</a:t>
            </a:r>
            <a:r>
              <a:rPr lang="zh-CN" altLang="en-US" sz="2800" b="1" dirty="0"/>
              <a:t>，</a:t>
            </a:r>
            <a:r>
              <a:rPr lang="zh-CN" altLang="zh-CN" sz="2800" b="1" dirty="0"/>
              <a:t>是为了帮助犹太人，免除较严重的处罚，而不</a:t>
            </a:r>
            <a:r>
              <a:rPr lang="zh-CN" altLang="en-US" sz="2800" b="1" dirty="0"/>
              <a:t>愿意</a:t>
            </a:r>
            <a:r>
              <a:rPr lang="zh-CN" altLang="zh-CN" sz="2800" b="1" dirty="0"/>
              <a:t>完</a:t>
            </a:r>
            <a:r>
              <a:rPr lang="zh-CN" altLang="en-US" sz="2800" b="1" dirty="0"/>
              <a:t>整的，</a:t>
            </a:r>
            <a:r>
              <a:rPr lang="zh-CN" altLang="zh-CN" sz="2800" b="1" dirty="0"/>
              <a:t>对</a:t>
            </a:r>
            <a:r>
              <a:rPr lang="zh-CN" altLang="en-US" sz="2800" b="1" dirty="0"/>
              <a:t>进行审判的</a:t>
            </a:r>
            <a:r>
              <a:rPr lang="zh-CN" altLang="zh-CN" sz="2800" b="1" dirty="0"/>
              <a:t>穆罕默德</a:t>
            </a:r>
            <a:r>
              <a:rPr lang="zh-CN" altLang="en-US" sz="2800" b="1" dirty="0"/>
              <a:t>念出</a:t>
            </a:r>
            <a:r>
              <a:rPr lang="zh-CN" altLang="zh-CN" sz="2800" b="1" dirty="0"/>
              <a:t>圣经</a:t>
            </a:r>
            <a:r>
              <a:rPr lang="zh-CN" altLang="en-US" sz="2800" b="1" dirty="0"/>
              <a:t>：例如：犯奸淫的处罚。看</a:t>
            </a:r>
            <a:r>
              <a:rPr lang="zh-CN" altLang="zh-CN" sz="2800" b="1" dirty="0"/>
              <a:t>起来就像</a:t>
            </a:r>
            <a:r>
              <a:rPr lang="zh-CN" altLang="en-US" sz="2800" b="1" dirty="0"/>
              <a:t>犹太人，很不忠实的念出错误的</a:t>
            </a:r>
            <a:r>
              <a:rPr lang="zh-CN" altLang="zh-CN" sz="2800" b="1" dirty="0"/>
              <a:t>圣经内容。（穆</a:t>
            </a:r>
            <a:r>
              <a:rPr lang="zh-CN" altLang="en-US" sz="2800" b="1" dirty="0"/>
              <a:t>氏</a:t>
            </a:r>
            <a:r>
              <a:rPr lang="zh-CN" altLang="zh-CN" sz="2800" b="1" dirty="0"/>
              <a:t>不识字，给他读多读少</a:t>
            </a:r>
            <a:r>
              <a:rPr lang="zh-CN" altLang="en-US" sz="2800" b="1" dirty="0"/>
              <a:t>经文</a:t>
            </a:r>
            <a:r>
              <a:rPr lang="zh-CN" altLang="zh-CN" sz="2800" b="1" dirty="0"/>
              <a:t>，他都不知道。但穆罕默德</a:t>
            </a:r>
            <a:r>
              <a:rPr lang="zh-CN" altLang="en-US" sz="2800" b="1" dirty="0"/>
              <a:t>聘</a:t>
            </a:r>
            <a:r>
              <a:rPr lang="zh-CN" altLang="zh-CN" sz="2800" b="1" dirty="0"/>
              <a:t>有犹太人为他工作，犹太人不忠实的情况也被穆罕默德知道）</a:t>
            </a:r>
            <a:r>
              <a:rPr lang="zh-CN" altLang="en-US" sz="2800" b="1" dirty="0"/>
              <a:t>。今天，</a:t>
            </a:r>
            <a:r>
              <a:rPr lang="zh-CN" altLang="zh-CN" sz="2800" b="1" dirty="0"/>
              <a:t>穆斯林</a:t>
            </a:r>
            <a:r>
              <a:rPr lang="zh-CN" altLang="en-US" sz="2800" b="1" dirty="0"/>
              <a:t>被他们的宗教老师误导，</a:t>
            </a:r>
            <a:r>
              <a:rPr lang="zh-CN" altLang="zh-CN" sz="2800" b="1" dirty="0"/>
              <a:t>认为犹太人对神的话语不忠实，</a:t>
            </a:r>
            <a:r>
              <a:rPr lang="zh-CN" altLang="en-US" sz="2800" b="1" dirty="0"/>
              <a:t>隐藏神的话，篡改，</a:t>
            </a:r>
            <a:r>
              <a:rPr lang="zh-CN" altLang="zh-CN" sz="2800" b="1" dirty="0"/>
              <a:t>抄写</a:t>
            </a:r>
            <a:r>
              <a:rPr lang="zh-CN" altLang="en-US" sz="2800" b="1" dirty="0"/>
              <a:t>时抄错，</a:t>
            </a:r>
            <a:r>
              <a:rPr lang="zh-CN" altLang="zh-CN" sz="2800" b="1" dirty="0"/>
              <a:t>丢失了真本。</a:t>
            </a:r>
            <a:endParaRPr lang="en-US" altLang="zh-CN" sz="2800" b="1" dirty="0"/>
          </a:p>
          <a:p>
            <a:endParaRPr lang="en-MY" altLang="zh-CN" sz="2800" b="1" dirty="0">
              <a:solidFill>
                <a:srgbClr val="0033CC"/>
              </a:solidFill>
            </a:endParaRPr>
          </a:p>
          <a:p>
            <a:r>
              <a:rPr lang="zh-CN" altLang="zh-CN" sz="2800" b="1" dirty="0">
                <a:solidFill>
                  <a:srgbClr val="0033CC"/>
                </a:solidFill>
              </a:rPr>
              <a:t>要如何回应穆斯林对圣经篡改的指控？</a:t>
            </a:r>
            <a:endParaRPr lang="zh-CN" altLang="zh-CN" sz="2800" dirty="0">
              <a:solidFill>
                <a:srgbClr val="0033CC"/>
              </a:solidFill>
            </a:endParaRPr>
          </a:p>
          <a:p>
            <a:r>
              <a:rPr lang="zh-CN" altLang="zh-CN" sz="2800" b="1" dirty="0"/>
              <a:t>基督徒除了可以用考古学</a:t>
            </a:r>
            <a:r>
              <a:rPr lang="zh-CN" altLang="en-US" sz="2800" b="1" dirty="0"/>
              <a:t>，</a:t>
            </a:r>
            <a:r>
              <a:rPr lang="zh-CN" altLang="zh-CN" sz="2800" b="1" dirty="0"/>
              <a:t>所发现的圣经古抄本，来证明圣经在流传过</a:t>
            </a:r>
            <a:r>
              <a:rPr lang="zh-CN" altLang="en-US" sz="2800" b="1" dirty="0"/>
              <a:t>程</a:t>
            </a:r>
            <a:r>
              <a:rPr lang="zh-CN" altLang="zh-CN" sz="2800" b="1" dirty="0"/>
              <a:t>是无误的。新约圣经约有</a:t>
            </a:r>
            <a:r>
              <a:rPr lang="en-US" altLang="zh-CN" sz="2800" b="1" dirty="0"/>
              <a:t>2</a:t>
            </a:r>
            <a:r>
              <a:rPr lang="zh-CN" altLang="zh-CN" sz="2800" b="1" dirty="0"/>
              <a:t>万份新约古抄本，最早的抄本可以推到主后</a:t>
            </a:r>
            <a:r>
              <a:rPr lang="en-US" altLang="zh-CN" sz="2800" b="1" dirty="0"/>
              <a:t>200</a:t>
            </a:r>
            <a:r>
              <a:rPr lang="zh-CN" altLang="zh-CN" sz="2800" b="1" dirty="0"/>
              <a:t>年的古抄本；自从四海古卷被发现，也把旧约古抄本推到主前</a:t>
            </a:r>
            <a:r>
              <a:rPr lang="en-US" altLang="zh-CN" sz="2800" b="1" dirty="0"/>
              <a:t>250</a:t>
            </a:r>
            <a:r>
              <a:rPr lang="zh-CN" altLang="zh-CN" sz="2800" b="1" dirty="0"/>
              <a:t>年的年代抄本。</a:t>
            </a:r>
            <a:endParaRPr lang="en-MY" altLang="zh-CN" sz="2800" b="1" dirty="0"/>
          </a:p>
          <a:p>
            <a:endParaRPr lang="en-MY" altLang="zh-CN" sz="2800" b="1" dirty="0"/>
          </a:p>
          <a:p>
            <a:r>
              <a:rPr lang="zh-CN" altLang="en-US" sz="2800" b="1" dirty="0"/>
              <a:t>好</a:t>
            </a:r>
            <a:r>
              <a:rPr lang="zh-CN" altLang="zh-CN" sz="2800" b="1" dirty="0"/>
              <a:t>些新旧约古抄本，可说是距离正典完成鉴定的时间</a:t>
            </a:r>
            <a:r>
              <a:rPr lang="zh-CN" altLang="en-US" sz="2800" b="1" dirty="0"/>
              <a:t>，</a:t>
            </a:r>
            <a:r>
              <a:rPr lang="zh-CN" altLang="zh-CN" sz="2800" b="1" dirty="0"/>
              <a:t>大概相差</a:t>
            </a:r>
            <a:r>
              <a:rPr lang="en-US" altLang="zh-CN" sz="2800" b="1" dirty="0"/>
              <a:t>200</a:t>
            </a:r>
            <a:r>
              <a:rPr lang="zh-CN" altLang="zh-CN" sz="2800" b="1" dirty="0"/>
              <a:t>年</a:t>
            </a:r>
            <a:r>
              <a:rPr lang="zh-CN" altLang="en-US" sz="2800" b="1" dirty="0"/>
              <a:t>左右</a:t>
            </a:r>
            <a:r>
              <a:rPr lang="zh-CN" altLang="zh-CN" sz="2800" b="1" dirty="0"/>
              <a:t>。拿来对照后期的圣经抄本，完全没有误差。相信圣经的人，可以有证有据和肯定的说：圣经在过去流传的这</a:t>
            </a:r>
            <a:r>
              <a:rPr lang="en-US" altLang="zh-CN" sz="2800" b="1" dirty="0"/>
              <a:t>2500</a:t>
            </a:r>
            <a:r>
              <a:rPr lang="zh-CN" altLang="zh-CN" sz="2800" b="1" dirty="0"/>
              <a:t>年里，不论是新约旧约，都没有误差。</a:t>
            </a:r>
            <a:endParaRPr lang="zh-CN" altLang="zh-CN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471449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13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1" y="0"/>
            <a:ext cx="12192000" cy="64017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sz="2800" b="1" dirty="0">
                <a:solidFill>
                  <a:srgbClr val="FF0000"/>
                </a:solidFill>
              </a:rPr>
              <a:t>采用古兰经的</a:t>
            </a:r>
            <a:r>
              <a:rPr lang="zh-CN" altLang="en-US" sz="2800" b="1">
                <a:solidFill>
                  <a:srgbClr val="FF0000"/>
                </a:solidFill>
              </a:rPr>
              <a:t>内证，来</a:t>
            </a:r>
            <a:r>
              <a:rPr lang="zh-CN" altLang="en-US" sz="2800" b="1" dirty="0">
                <a:solidFill>
                  <a:srgbClr val="FF0000"/>
                </a:solidFill>
              </a:rPr>
              <a:t>说明圣经的权威：</a:t>
            </a:r>
            <a:endParaRPr lang="en-MY" altLang="zh-CN" sz="2800" b="1" dirty="0">
              <a:solidFill>
                <a:srgbClr val="FF0000"/>
              </a:solidFill>
            </a:endParaRPr>
          </a:p>
          <a:p>
            <a:r>
              <a:rPr lang="zh-CN" altLang="zh-CN" sz="2800" b="1" dirty="0"/>
              <a:t>我们可使用古兰经的內证，来对穆斯林说：古兰经见证，穆罕默德</a:t>
            </a:r>
            <a:r>
              <a:rPr lang="zh-CN" altLang="en-US" sz="2800" b="1" dirty="0"/>
              <a:t>于公元</a:t>
            </a:r>
            <a:r>
              <a:rPr lang="en-US" altLang="zh-CN" sz="2800" b="1" dirty="0"/>
              <a:t>632</a:t>
            </a:r>
            <a:r>
              <a:rPr lang="zh-CN" altLang="en-US" sz="2800" b="1" dirty="0"/>
              <a:t>年离开世界前</a:t>
            </a:r>
            <a:r>
              <a:rPr lang="zh-CN" altLang="zh-CN" sz="2800" b="1" dirty="0"/>
              <a:t>，他宣称圣经乃然是</a:t>
            </a:r>
            <a:r>
              <a:rPr lang="zh-CN" altLang="en-US" sz="2800" b="1" dirty="0"/>
              <a:t>纯正有效，</a:t>
            </a:r>
            <a:r>
              <a:rPr lang="zh-CN" altLang="zh-CN" sz="2800" b="1" dirty="0"/>
              <a:t>有权威的，</a:t>
            </a:r>
            <a:r>
              <a:rPr lang="zh-CN" altLang="en-US" sz="2800" b="1" dirty="0"/>
              <a:t>是</a:t>
            </a:r>
            <a:r>
              <a:rPr lang="zh-CN" altLang="zh-CN" sz="2800" b="1" dirty="0"/>
              <a:t>上帝启示</a:t>
            </a:r>
            <a:r>
              <a:rPr lang="zh-CN" altLang="en-US" sz="2800" b="1" dirty="0"/>
              <a:t>的</a:t>
            </a:r>
            <a:r>
              <a:rPr lang="zh-CN" altLang="zh-CN" sz="2800" b="1" dirty="0"/>
              <a:t>书卷：</a:t>
            </a:r>
            <a:endParaRPr lang="en-US" altLang="zh-CN" sz="2800" b="1" dirty="0"/>
          </a:p>
          <a:p>
            <a:endParaRPr lang="en-US" altLang="zh-CN" sz="2800" b="1" dirty="0"/>
          </a:p>
          <a:p>
            <a:r>
              <a:rPr lang="en-US" altLang="zh-CN" sz="2800" b="1" dirty="0">
                <a:solidFill>
                  <a:srgbClr val="0033CC"/>
                </a:solidFill>
              </a:rPr>
              <a:t>A</a:t>
            </a:r>
            <a:r>
              <a:rPr lang="zh-CN" altLang="zh-CN" sz="2800" b="1" dirty="0">
                <a:solidFill>
                  <a:srgbClr val="0033CC"/>
                </a:solidFill>
              </a:rPr>
              <a:t>．穆罕默德死前证实新旧约还是真实的</a:t>
            </a:r>
            <a:endParaRPr lang="zh-CN" altLang="zh-CN" sz="2800" dirty="0">
              <a:solidFill>
                <a:srgbClr val="0033CC"/>
              </a:solidFill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麦地那</a:t>
            </a:r>
            <a:r>
              <a:rPr lang="en-US" altLang="zh-CN" sz="2800" b="1" dirty="0">
                <a:solidFill>
                  <a:srgbClr val="008000"/>
                </a:solidFill>
              </a:rPr>
              <a:t>10</a:t>
            </a:r>
            <a:r>
              <a:rPr lang="zh-CN" altLang="zh-CN" sz="2800" b="1" dirty="0">
                <a:solidFill>
                  <a:srgbClr val="008000"/>
                </a:solidFill>
              </a:rPr>
              <a:t>年古</a:t>
            </a:r>
            <a:r>
              <a:rPr lang="en-US" altLang="zh-CN" sz="2800" b="1" dirty="0">
                <a:solidFill>
                  <a:srgbClr val="008000"/>
                </a:solidFill>
              </a:rPr>
              <a:t>5</a:t>
            </a:r>
            <a:r>
              <a:rPr lang="zh-CN" altLang="zh-CN" sz="2800" b="1" dirty="0">
                <a:solidFill>
                  <a:srgbClr val="008000"/>
                </a:solidFill>
              </a:rPr>
              <a:t>：</a:t>
            </a:r>
            <a:r>
              <a:rPr lang="en-US" altLang="zh-CN" sz="2800" b="1" dirty="0">
                <a:solidFill>
                  <a:srgbClr val="008000"/>
                </a:solidFill>
              </a:rPr>
              <a:t>46 </a:t>
            </a:r>
            <a:r>
              <a:rPr lang="zh-CN" altLang="zh-CN" sz="2800" b="1" dirty="0">
                <a:solidFill>
                  <a:srgbClr val="008000"/>
                </a:solidFill>
              </a:rPr>
              <a:t>我在众使者之后续派麦尔彦之子尔撒，以证实在他之前的讨拉特，并赏赐他《引支勒》，其中有向导和光明，能证实在他之前的《讨拉特》，并作敬畏者的向导和劝谏。</a:t>
            </a:r>
            <a:endParaRPr lang="zh-CN" altLang="zh-CN" sz="2800" dirty="0">
              <a:solidFill>
                <a:srgbClr val="008000"/>
              </a:solidFill>
            </a:endParaRPr>
          </a:p>
          <a:p>
            <a:endParaRPr lang="en-US" altLang="zh-CN" sz="2800" b="1" dirty="0"/>
          </a:p>
          <a:p>
            <a:r>
              <a:rPr lang="zh-CN" altLang="zh-CN" sz="2800" b="1" dirty="0"/>
              <a:t>这节经文是穆罕默德</a:t>
            </a:r>
            <a:r>
              <a:rPr lang="zh-CN" altLang="en-US" sz="2800" b="1" dirty="0"/>
              <a:t>工作</a:t>
            </a:r>
            <a:r>
              <a:rPr lang="zh-CN" altLang="zh-CN" sz="2800" b="1" dirty="0"/>
              <a:t>最后一年</a:t>
            </a:r>
            <a:r>
              <a:rPr lang="zh-CN" altLang="en-US" sz="2800" b="1" dirty="0"/>
              <a:t>（</a:t>
            </a:r>
            <a:r>
              <a:rPr lang="en-US" altLang="zh-CN" sz="2800" b="1" dirty="0"/>
              <a:t>632</a:t>
            </a:r>
            <a:r>
              <a:rPr lang="zh-CN" altLang="en-US" sz="2800" b="1" dirty="0"/>
              <a:t>年）</a:t>
            </a:r>
            <a:r>
              <a:rPr lang="zh-CN" altLang="zh-CN" sz="2800" b="1" dirty="0"/>
              <a:t>的启示。是启示给穆斯林的，穆罕默德说：</a:t>
            </a:r>
            <a:r>
              <a:rPr lang="zh-CN" altLang="en-US" sz="2800" b="1" dirty="0"/>
              <a:t>出于安拉的主动，</a:t>
            </a:r>
            <a:r>
              <a:rPr lang="zh-CN" altLang="zh-CN" sz="2800" b="1" dirty="0"/>
              <a:t>引支勒（福音书）；讨拉特（旧约，律法书）</a:t>
            </a:r>
            <a:r>
              <a:rPr lang="zh-CN" altLang="en-US" sz="2800" b="1" dirty="0"/>
              <a:t>能互相印证，</a:t>
            </a:r>
            <a:r>
              <a:rPr lang="zh-CN" altLang="zh-CN" sz="2800" b="1" dirty="0"/>
              <a:t>是</a:t>
            </a:r>
            <a:r>
              <a:rPr lang="zh-CN" altLang="en-US" sz="2800" b="1" dirty="0"/>
              <a:t>上帝</a:t>
            </a:r>
            <a:r>
              <a:rPr lang="zh-CN" altLang="zh-CN" sz="2800" b="1" dirty="0"/>
              <a:t>有效的</a:t>
            </a:r>
            <a:r>
              <a:rPr lang="zh-CN" altLang="en-US" sz="2800" b="1" dirty="0"/>
              <a:t>道。特别是这句话：</a:t>
            </a:r>
            <a:r>
              <a:rPr lang="zh-CN" altLang="zh-CN" sz="2800" b="1" dirty="0">
                <a:solidFill>
                  <a:srgbClr val="008000"/>
                </a:solidFill>
              </a:rPr>
              <a:t>并作敬畏者的向导和劝谏</a:t>
            </a:r>
            <a:r>
              <a:rPr lang="zh-CN" altLang="en-US" sz="2800" b="1" dirty="0">
                <a:solidFill>
                  <a:srgbClr val="008000"/>
                </a:solidFill>
              </a:rPr>
              <a:t>；</a:t>
            </a:r>
            <a:r>
              <a:rPr lang="zh-CN" altLang="zh-CN" sz="2800" b="1" dirty="0"/>
              <a:t>这</a:t>
            </a:r>
            <a:r>
              <a:rPr lang="zh-CN" altLang="en-US" sz="2800" b="1" dirty="0"/>
              <a:t>里的</a:t>
            </a:r>
            <a:r>
              <a:rPr lang="zh-CN" altLang="zh-CN" sz="2800" b="1" dirty="0"/>
              <a:t>敬畏</a:t>
            </a:r>
            <a:r>
              <a:rPr lang="zh-CN" altLang="en-US" sz="2800" b="1" dirty="0"/>
              <a:t>上帝</a:t>
            </a:r>
            <a:r>
              <a:rPr lang="zh-CN" altLang="zh-CN" sz="2800" b="1" dirty="0"/>
              <a:t>者</a:t>
            </a:r>
            <a:r>
              <a:rPr lang="zh-CN" altLang="en-US" sz="2800" b="1" dirty="0"/>
              <a:t>：指的就是“</a:t>
            </a:r>
            <a:r>
              <a:rPr lang="zh-CN" altLang="zh-CN" sz="2800" b="1" dirty="0"/>
              <a:t>穆斯林</a:t>
            </a:r>
            <a:r>
              <a:rPr lang="zh-CN" altLang="en-US" sz="2800" b="1" dirty="0"/>
              <a:t>” 这明显在他心中，圣经新旧约，都还是纯正的。</a:t>
            </a:r>
            <a:endParaRPr lang="zh-CN" altLang="zh-CN" sz="2800" dirty="0"/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68980385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14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1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B</a:t>
            </a:r>
            <a:r>
              <a:rPr lang="zh-CN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．古兰经见证尔撒至穆氏时期，有得救的基督徒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麦地那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年古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199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信奉天经的人中，的确有人信仰真主，信仰你们所受的启示，和他们所受的启示；同时，他们是敬事真主的，他们不以真主的迹象换取些微的代价，这等人，将在他们的主那里享受他们的报酬。真主确是清算神速的。</a:t>
            </a:r>
            <a:endParaRPr lang="en-US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穆罕默德在这节经文里说：犹太人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基督徒（信奉天经的人），他们信的与穆斯林信的，都同样有效。基督徒犹太人所信仰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是真信仰，有一天他们要得上帝的赏赐。这节经文证明有得救的犹太人基督徒，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也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证明他们的真经是有效的</a:t>
            </a:r>
            <a:r>
              <a:rPr lang="zh-CN" altLang="zh-CN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US" altLang="zh-CN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古</a:t>
            </a:r>
            <a:r>
              <a:rPr lang="en-US" altLang="zh-CN" sz="2800" b="1" dirty="0">
                <a:solidFill>
                  <a:srgbClr val="008000"/>
                </a:solidFill>
              </a:rPr>
              <a:t>5</a:t>
            </a:r>
            <a:r>
              <a:rPr lang="zh-CN" altLang="zh-CN" sz="2800" b="1" dirty="0">
                <a:solidFill>
                  <a:srgbClr val="008000"/>
                </a:solidFill>
              </a:rPr>
              <a:t>：</a:t>
            </a:r>
            <a:r>
              <a:rPr lang="en-US" altLang="zh-CN" sz="2800" b="1" dirty="0">
                <a:solidFill>
                  <a:srgbClr val="008000"/>
                </a:solidFill>
              </a:rPr>
              <a:t>83-85</a:t>
            </a:r>
            <a:r>
              <a:rPr lang="zh-CN" altLang="zh-CN" sz="2800" b="1" dirty="0">
                <a:solidFill>
                  <a:srgbClr val="008000"/>
                </a:solidFill>
              </a:rPr>
              <a:t>（麦地那</a:t>
            </a:r>
            <a:r>
              <a:rPr lang="zh-CN" altLang="en-US" sz="2800" b="1" dirty="0">
                <a:solidFill>
                  <a:srgbClr val="008000"/>
                </a:solidFill>
              </a:rPr>
              <a:t>篇</a:t>
            </a:r>
            <a:r>
              <a:rPr lang="zh-CN" altLang="zh-CN" sz="2800" b="1" dirty="0">
                <a:solidFill>
                  <a:srgbClr val="008000"/>
                </a:solidFill>
              </a:rPr>
              <a:t>）</a:t>
            </a:r>
            <a:r>
              <a:rPr lang="zh-CN" altLang="en-US" sz="2800" b="1" dirty="0">
                <a:solidFill>
                  <a:srgbClr val="008000"/>
                </a:solidFill>
              </a:rPr>
              <a:t>：</a:t>
            </a:r>
            <a:r>
              <a:rPr lang="zh-CN" altLang="zh-CN" sz="2800" b="1" dirty="0">
                <a:solidFill>
                  <a:srgbClr val="008000"/>
                </a:solidFill>
              </a:rPr>
              <a:t>当他们（神父）听见诵读降示使者的经典（指前经，那时穆罕默德的古兰经还没有完成校订）的时候，你看他们为自己所认识的真理而眼泪汪汪，他们说：「我们的主啊！我们已信道了，求你把我们同作证真理的人记录在一处。我们是切望我们的主，使我们与善良的人同进乐园，我们怎能不信真主和降临我们的真理呢！」因为他们所说的话，真主要以下临诸河的乐园报酬他们，他们得永居其中。这是行善者所得的报酬</a:t>
            </a:r>
            <a:r>
              <a:rPr lang="zh-CN" altLang="en-US" sz="2800" b="1" dirty="0">
                <a:solidFill>
                  <a:srgbClr val="008000"/>
                </a:solidFill>
              </a:rPr>
              <a:t>。</a:t>
            </a:r>
            <a:endParaRPr lang="en-MY" altLang="zh-CN" sz="2800" b="1" dirty="0">
              <a:solidFill>
                <a:srgbClr val="008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210408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15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1"/>
            <a:ext cx="12192000" cy="68326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穆罕默德在这节经文提到，有好些基督徒的领袖，他们读到真经，为信仰常被恩感而流泪。穆罕默德评论说：这样的基督徒，确实是得到真道的人，安拉有一天要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让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他们承受乐园。穆罕默德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这个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评论说明：这些基督徒是得救的，既然是得救，说明有纯正的圣经存在，才有真道可信，以致得救</a:t>
            </a:r>
            <a:r>
              <a:rPr lang="zh-CN" altLang="zh-CN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en-US" altLang="zh-CN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en-US" altLang="zh-CN" sz="2800" b="1" dirty="0">
                <a:solidFill>
                  <a:srgbClr val="0033CC"/>
                </a:solidFill>
              </a:rPr>
              <a:t>C</a:t>
            </a:r>
            <a:r>
              <a:rPr lang="zh-CN" altLang="zh-CN" sz="2800" b="1" dirty="0">
                <a:solidFill>
                  <a:srgbClr val="0033CC"/>
                </a:solidFill>
              </a:rPr>
              <a:t>．穆罕默德宣称古兰经，讨拉特和引支勒可以互相印证，证明圣经在穆罕默德时期还是神的道</a:t>
            </a:r>
            <a:endParaRPr lang="zh-CN" altLang="zh-CN" sz="2800" dirty="0">
              <a:solidFill>
                <a:srgbClr val="0033CC"/>
              </a:solidFill>
            </a:endParaRPr>
          </a:p>
          <a:p>
            <a:r>
              <a:rPr lang="zh-CN" altLang="zh-CN" sz="2800" b="1" dirty="0"/>
              <a:t>麦地那伊历</a:t>
            </a:r>
            <a:r>
              <a:rPr lang="en-US" altLang="zh-CN" sz="2800" b="1" dirty="0"/>
              <a:t>9</a:t>
            </a:r>
            <a:r>
              <a:rPr lang="zh-CN" altLang="zh-CN" sz="2800" b="1" dirty="0"/>
              <a:t>年，</a:t>
            </a:r>
            <a:r>
              <a:rPr lang="zh-CN" altLang="zh-CN" sz="2800" b="1" dirty="0">
                <a:solidFill>
                  <a:srgbClr val="008000"/>
                </a:solidFill>
              </a:rPr>
              <a:t>古</a:t>
            </a:r>
            <a:r>
              <a:rPr lang="en-US" altLang="zh-CN" sz="2800" b="1" dirty="0">
                <a:solidFill>
                  <a:srgbClr val="008000"/>
                </a:solidFill>
              </a:rPr>
              <a:t>9</a:t>
            </a:r>
            <a:r>
              <a:rPr lang="zh-CN" altLang="zh-CN" sz="2800" b="1" dirty="0">
                <a:solidFill>
                  <a:srgbClr val="008000"/>
                </a:solidFill>
              </a:rPr>
              <a:t>：</a:t>
            </a:r>
            <a:r>
              <a:rPr lang="en-US" altLang="zh-CN" sz="2800" b="1" dirty="0">
                <a:solidFill>
                  <a:srgbClr val="008000"/>
                </a:solidFill>
              </a:rPr>
              <a:t>111</a:t>
            </a:r>
            <a:r>
              <a:rPr lang="zh-CN" altLang="zh-CN" sz="2800" b="1" dirty="0">
                <a:solidFill>
                  <a:srgbClr val="008000"/>
                </a:solidFill>
              </a:rPr>
              <a:t>：真主确已用乐园换取信士们的生命和财产。他们为真主而战斗；他们或杀敌致果，或杀身成仁。那是真实的应许，记录在《讨拉特》、《引支勒》和《古兰经》中。谁比真主更能践约呢？你们要为自己所缔结的契约而高兴。那正是伟大的成功。</a:t>
            </a:r>
            <a:endParaRPr lang="en-US" altLang="zh-CN" sz="2800" b="1" dirty="0">
              <a:solidFill>
                <a:srgbClr val="008000"/>
              </a:solidFill>
            </a:endParaRPr>
          </a:p>
          <a:p>
            <a:endParaRPr lang="zh-CN" altLang="zh-CN" sz="2800" dirty="0">
              <a:solidFill>
                <a:srgbClr val="008000"/>
              </a:solidFill>
            </a:endParaRPr>
          </a:p>
          <a:p>
            <a:r>
              <a:rPr lang="zh-CN" altLang="zh-CN" sz="2800" b="1" dirty="0"/>
              <a:t>穆罕默德</a:t>
            </a:r>
            <a:r>
              <a:rPr lang="zh-CN" altLang="en-US" sz="2800" b="1" dirty="0"/>
              <a:t>是根据圣经来</a:t>
            </a:r>
            <a:r>
              <a:rPr lang="zh-CN" altLang="zh-CN" sz="2800" b="1" dirty="0"/>
              <a:t>讲道与教导</a:t>
            </a:r>
            <a:r>
              <a:rPr lang="zh-CN" altLang="en-US" sz="2800" b="1" dirty="0"/>
              <a:t>的</a:t>
            </a:r>
            <a:r>
              <a:rPr lang="zh-CN" altLang="zh-CN" sz="2800" b="1" dirty="0"/>
              <a:t>，</a:t>
            </a:r>
            <a:r>
              <a:rPr lang="zh-CN" altLang="en-US" sz="2800" b="1" dirty="0"/>
              <a:t>他引用的圣经，</a:t>
            </a:r>
            <a:r>
              <a:rPr lang="zh-CN" altLang="zh-CN" sz="2800" b="1" dirty="0"/>
              <a:t>被记录在古兰经里多达</a:t>
            </a:r>
            <a:r>
              <a:rPr lang="en-US" altLang="zh-CN" sz="2800" b="1" dirty="0"/>
              <a:t>876</a:t>
            </a:r>
            <a:r>
              <a:rPr lang="zh-CN" altLang="zh-CN" sz="2800" b="1" dirty="0"/>
              <a:t>节。共</a:t>
            </a:r>
            <a:r>
              <a:rPr lang="zh-CN" altLang="en-US" sz="2800" b="1" dirty="0"/>
              <a:t>记录</a:t>
            </a:r>
            <a:r>
              <a:rPr lang="zh-CN" altLang="zh-CN" sz="2800" b="1" dirty="0"/>
              <a:t>了</a:t>
            </a:r>
            <a:r>
              <a:rPr lang="en-US" altLang="zh-CN" sz="2800" b="1" dirty="0"/>
              <a:t>50</a:t>
            </a:r>
            <a:r>
              <a:rPr lang="zh-CN" altLang="zh-CN" sz="2800" b="1" dirty="0"/>
              <a:t>多个圣经的故事。以上的经文说明，穆罕默德引用圣经经文，来证实他提倡的『圣战』议题</a:t>
            </a:r>
            <a:r>
              <a:rPr lang="zh-CN" altLang="en-US" sz="2800" b="1" dirty="0"/>
              <a:t>，</a:t>
            </a:r>
            <a:r>
              <a:rPr lang="zh-CN" altLang="zh-CN" sz="2800" b="1" dirty="0"/>
              <a:t>是符合圣经所启示的。穆罕默德讲</a:t>
            </a:r>
            <a:r>
              <a:rPr lang="zh-CN" altLang="en-US" sz="2800" b="1" dirty="0"/>
              <a:t>道，教导甚至做信仰判决，也都是</a:t>
            </a:r>
            <a:r>
              <a:rPr lang="zh-CN" altLang="zh-CN" sz="2800" b="1" dirty="0"/>
              <a:t>引用圣经</a:t>
            </a:r>
            <a:r>
              <a:rPr lang="zh-CN" altLang="en-US" sz="2800" b="1" dirty="0"/>
              <a:t>的</a:t>
            </a:r>
            <a:r>
              <a:rPr lang="zh-CN" altLang="zh-CN" sz="2800" b="1" dirty="0"/>
              <a:t>，说明他相信圣经的权威与有效性。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609416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-1" y="0"/>
            <a:ext cx="12258675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D</a:t>
            </a:r>
            <a:r>
              <a:rPr lang="zh-CN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）古兰经为新旧约圣经的权威，作了这些见证：</a:t>
            </a:r>
            <a:r>
              <a:rPr lang="en-US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</a:t>
            </a:r>
            <a:r>
              <a:rPr lang="zh-CN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）古</a:t>
            </a:r>
            <a:r>
              <a:rPr lang="en-US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6:154-155</a:t>
            </a:r>
            <a:r>
              <a:rPr lang="zh-CN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见证摩西的律法书及耶稣的福音书，有崇高的启示权威，且是出于安拉的主动。</a:t>
            </a:r>
            <a:endParaRPr lang="en-MY" altLang="zh-CN" sz="2800" b="1" dirty="0">
              <a:solidFill>
                <a:srgbClr val="0033CC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zh-CN" altLang="zh-CN" sz="2800" dirty="0">
              <a:solidFill>
                <a:srgbClr val="0033CC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我把经典赏赐了穆萨，以完成我对行善者的恩惠，并解释一切律例，以作向导，并示慈恩，以便他们确信将来要与他们的主会见。这是我所降示的，吉祥的经典，故你们当遵守它，并当敬畏主，以便你们蒙主的怜悯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这节古兰经问明明的对穆斯林说；摩西的书（旧约圣经），是真正所启示的。这也要成为穆斯林的经典，穆斯林也要去认识和遵守其中的教训。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4517802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9D1F504F-3AA1-23E5-14DF-54BFB7892B39}"/>
              </a:ext>
            </a:extLst>
          </p:cNvPr>
          <p:cNvSpPr txBox="1"/>
          <p:nvPr/>
        </p:nvSpPr>
        <p:spPr>
          <a:xfrm>
            <a:off x="0" y="0"/>
            <a:ext cx="12192000" cy="69865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</a:t>
            </a:r>
            <a:r>
              <a:rPr lang="zh-CN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）古</a:t>
            </a:r>
            <a:r>
              <a:rPr lang="en-US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5:110-111</a:t>
            </a:r>
            <a:r>
              <a:rPr lang="zh-CN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见证耶稣基督领受了智慧，能力与恩典，门徒也得到的启示</a:t>
            </a:r>
            <a:endParaRPr lang="zh-CN" altLang="zh-CN" sz="2800" dirty="0">
              <a:solidFill>
                <a:srgbClr val="0033CC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那时，真主将说麦尔彦之子尔撒啊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!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你当记忆我所赐你和你母亲的恩典。当时，我曾以玄灵扶助你，你在摇篮里，在壮年时，对人说话。当时，我曾教你书法、智慧、《讨拉特》和《引支勒》。当时，你奉我的命令，用泥捏一只像鸟样的东西，你吹气在里面，它就奉我的命令而飞动。你曾奉我的命令而治疗天然盲和大麻疯。你又奉我的命令而使死人复活。</a:t>
            </a: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当时，我曾阻止以色列的后裔伤害你。当时，你曾昭示他们许多迹象，他们中不信道的人说：“这只是明显的魔术。”当时，我启示众门徒说：你们当信仰我和我的使者。”他们说：“我们已信仰了，求你作证我们是归顺的人。</a:t>
            </a: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这段经文，说出来新约圣经的启示权威，实际来说，新约圣经是耶稣的门徒得到上帝的启示，而写成新约圣经。留意这句：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当时，我启示众门徒说：你们当信仰我和我的使者。他们说：“我们已信仰了，求你作证我们是归顺的人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”。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启示这字是</a:t>
            </a:r>
            <a:r>
              <a:rPr lang="en-MY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wahi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，意思是蒙神的启示，说出真理的奥秘。甚至用门徒的口见证，他们是归信真主的穆斯林。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8289902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25325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</a:t>
            </a:r>
            <a:r>
              <a:rPr lang="zh-CN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）古</a:t>
            </a:r>
            <a:r>
              <a:rPr lang="en-US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4:136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（麦地那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年）</a:t>
            </a:r>
            <a:r>
              <a:rPr lang="zh-CN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律法书与福音书，不单为犹太人和基督徒，也为全人类而赐下的：</a:t>
            </a:r>
            <a:endParaRPr lang="zh-CN" altLang="zh-CN" sz="2800" dirty="0">
              <a:solidFill>
                <a:srgbClr val="0033CC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信道的人们啊！你们当确信真主和使者，以及他所降示给使者的经典，和他以前所降示的经典。谁不信真主、天神、经典、使者、末日，谁确已深入迷误了。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solidFill>
                <a:srgbClr val="0033CC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</a:t>
            </a:r>
            <a:r>
              <a:rPr lang="zh-CN" altLang="zh-CN" sz="2800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r>
              <a:rPr lang="en-US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zh-CN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穆罕默德说，不明白他所说的，可以参考圣经的启示： </a:t>
            </a:r>
            <a:endParaRPr lang="zh-CN" altLang="zh-CN" sz="2800" dirty="0">
              <a:solidFill>
                <a:srgbClr val="0033CC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10:94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（麦加第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10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年）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　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假若你怀疑我所降示你的经典，你就问问那些常常诵读在你之前所降示的天经的人们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从你的主发出的真理，确已降临你，故你切莫居于怀疑者的行列，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16:43-44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麦加第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11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年）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在你之前，我只派遣了我所启示的一些男子。你们应当请教深明教诲者，如果你们不知道。（我曾派遣他们）带着一些明证和经典，（去教化众人），我降示你教诲，以便你对众人阐明他们所受的启示，以便他们思维。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348826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8634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E)</a:t>
            </a:r>
            <a:r>
              <a:rPr lang="zh-CN" altLang="zh-CN" sz="2800" b="1" dirty="0">
                <a:solidFill>
                  <a:srgbClr val="C00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古兰经拥有大量的圣经故事：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最有权威的回教大学开罗的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Al 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Azhar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的资料，可兰经中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约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12-13%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引用圣经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了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中的记载，其中有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876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节直接或间接引用圣经。可兰经引用了旧约中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50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多个故事：亚当夏娃吃禁果、犹太人出埃及、拜金牛犊、吗哪与鹌鹑、以色列人求立王、天使预告施洗约翰的出生、向玛利亚预告耶稣的降生、耶稣的事据等。可兰经中有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12-13%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引用圣经的记载，很多穆斯林还算友善，只要可兰经有讲的，他们都有兴趣多知道。当他们愿意打开圣经来读的时候，圣灵就必然工作。而且当他们从圣经中看到合理、完整、清楚的记载，会发现对比可兰经东一句，西一笔的记载更容易明白。若善用这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12%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的经文，可以搭一条福音桥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梁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zh-CN" altLang="en-US" sz="2000" b="1" i="0" dirty="0">
                <a:solidFill>
                  <a:srgbClr val="0033CC"/>
                </a:solidFill>
                <a:effectLst/>
                <a:highlight>
                  <a:srgbClr val="FFFFFF"/>
                </a:highlight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麦加人指出古兰经总共有</a:t>
            </a:r>
            <a:r>
              <a:rPr lang="en-US" altLang="zh-CN" sz="2000" b="1" i="0" dirty="0">
                <a:solidFill>
                  <a:srgbClr val="0033CC"/>
                </a:solidFill>
                <a:effectLst/>
                <a:highlight>
                  <a:srgbClr val="FFFFFF"/>
                </a:highlight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6220</a:t>
            </a:r>
            <a:r>
              <a:rPr lang="zh-CN" altLang="en-US" sz="2000" b="1" i="0" dirty="0">
                <a:solidFill>
                  <a:srgbClr val="0033CC"/>
                </a:solidFill>
                <a:effectLst/>
                <a:highlight>
                  <a:srgbClr val="FFFFFF"/>
                </a:highlight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节。巴士拉人说古兰经总共有</a:t>
            </a:r>
            <a:r>
              <a:rPr lang="en-US" altLang="zh-CN" sz="2000" b="1" i="0" dirty="0">
                <a:solidFill>
                  <a:srgbClr val="0033CC"/>
                </a:solidFill>
                <a:effectLst/>
                <a:highlight>
                  <a:srgbClr val="FFFFFF"/>
                </a:highlight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6205</a:t>
            </a:r>
            <a:r>
              <a:rPr lang="zh-CN" altLang="en-US" sz="2000" b="1" i="0" dirty="0">
                <a:solidFill>
                  <a:srgbClr val="0033CC"/>
                </a:solidFill>
                <a:effectLst/>
                <a:highlight>
                  <a:srgbClr val="FFFFFF"/>
                </a:highlight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节。库法人指出古兰经总共有</a:t>
            </a:r>
            <a:r>
              <a:rPr lang="en-US" altLang="zh-CN" sz="2000" b="1" i="0" dirty="0">
                <a:solidFill>
                  <a:srgbClr val="0033CC"/>
                </a:solidFill>
                <a:effectLst/>
                <a:highlight>
                  <a:srgbClr val="FFFFFF"/>
                </a:highlight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6236</a:t>
            </a:r>
            <a:r>
              <a:rPr lang="zh-CN" altLang="en-US" sz="2000" b="1" i="0" dirty="0">
                <a:solidFill>
                  <a:srgbClr val="0033CC"/>
                </a:solidFill>
                <a:effectLst/>
                <a:highlight>
                  <a:srgbClr val="FFFFFF"/>
                </a:highlight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节。著名古兰经注释家扎马赫舍尔指出古兰经总共有</a:t>
            </a:r>
            <a:r>
              <a:rPr lang="en-US" altLang="zh-CN" sz="2000" b="1" i="0" dirty="0">
                <a:solidFill>
                  <a:srgbClr val="0033CC"/>
                </a:solidFill>
                <a:effectLst/>
                <a:highlight>
                  <a:srgbClr val="FFFFFF"/>
                </a:highlight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6666</a:t>
            </a:r>
            <a:r>
              <a:rPr lang="zh-CN" altLang="en-US" sz="2000" b="1" i="0" dirty="0">
                <a:solidFill>
                  <a:srgbClr val="0033CC"/>
                </a:solidFill>
                <a:effectLst/>
                <a:highlight>
                  <a:srgbClr val="FFFFFF"/>
                </a:highlight>
                <a:latin typeface="Microsoft JhengHei" panose="020B0604030504040204" pitchFamily="34" charset="-120"/>
                <a:ea typeface="Microsoft JhengHei" panose="020B0604030504040204" pitchFamily="34" charset="-120"/>
                <a:cs typeface="Arial" panose="020B0604020202020204" pitchFamily="34" charset="0"/>
              </a:rPr>
              <a:t>节，</a:t>
            </a:r>
            <a:endParaRPr lang="zh-CN" altLang="en-US" sz="3200" b="1" i="0" dirty="0">
              <a:solidFill>
                <a:srgbClr val="0033CC"/>
              </a:solidFill>
              <a:effectLst/>
              <a:highlight>
                <a:srgbClr val="FFFFFF"/>
              </a:highlight>
              <a:latin typeface="Microsoft JhengHei" panose="020B0604030504040204" pitchFamily="34" charset="-120"/>
              <a:ea typeface="Microsoft JhengHei" panose="020B0604030504040204" pitchFamily="34" charset="-120"/>
              <a:cs typeface="Arial" panose="020B0604020202020204" pitchFamily="34" charset="0"/>
            </a:endParaRPr>
          </a:p>
          <a:p>
            <a:endParaRPr lang="en-MY" altLang="zh-CN" sz="2800" b="1" dirty="0">
              <a:solidFill>
                <a:srgbClr val="0033CC"/>
              </a:solidFill>
            </a:endParaRPr>
          </a:p>
          <a:p>
            <a:r>
              <a:rPr lang="zh-CN" altLang="zh-CN" sz="2800" b="1" dirty="0">
                <a:solidFill>
                  <a:srgbClr val="0033CC"/>
                </a:solidFill>
              </a:rPr>
              <a:t>传统的穆斯林学者如何论说圣经的偏差：</a:t>
            </a:r>
            <a:endParaRPr lang="zh-CN" altLang="zh-CN" sz="2800" dirty="0">
              <a:solidFill>
                <a:srgbClr val="0033CC"/>
              </a:solidFill>
            </a:endParaRPr>
          </a:p>
          <a:p>
            <a:r>
              <a:rPr lang="zh-CN" altLang="zh-CN" sz="2800" b="1" dirty="0"/>
              <a:t>基督教会在公元</a:t>
            </a:r>
            <a:r>
              <a:rPr lang="en-US" altLang="zh-CN" sz="2800" b="1" dirty="0"/>
              <a:t>325</a:t>
            </a:r>
            <a:r>
              <a:rPr lang="zh-CN" altLang="zh-CN" sz="2800" b="1" dirty="0"/>
              <a:t>年取得政权以后，实行长达</a:t>
            </a:r>
            <a:r>
              <a:rPr lang="en-US" altLang="zh-CN" sz="2800" b="1" dirty="0"/>
              <a:t>1200</a:t>
            </a:r>
            <a:r>
              <a:rPr lang="zh-CN" altLang="zh-CN" sz="2800" b="1" dirty="0"/>
              <a:t>年的精神统治，实施愚民政策，敢于与教会对立的将被判为异端。十六世纪宗教改革，成立新教派，他们重新编撰了自己的圣经，消除了天主教的某些经典。但是安拉确实保护了其中的一部真理，这就是古兰经，是对人类最后的启示，保持纯洁无误</a:t>
            </a:r>
            <a:r>
              <a:rPr lang="zh-CN" altLang="en-US" sz="2800" b="1" dirty="0"/>
              <a:t>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12448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2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-80426"/>
            <a:ext cx="12192000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en-US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真经的由来：</a:t>
            </a:r>
            <a:endParaRPr lang="en-MY" altLang="zh-CN" sz="2800" b="1" dirty="0">
              <a:solidFill>
                <a:srgbClr val="0033CC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亚当与夏娃犯罪以后，安拉对他们说：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「你们都从这里下去吧！我的引导如果到达你们，谁遵守我的引导，谁在将来没有恐惧，也不愁。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2:38-39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」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意思说：亚当的后裔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会获得安拉的正道引导。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故此，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安拉派遣了先知，使者，导师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教化了各种人类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16:43-44.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籍此保护他们不受鬼魔的侵害（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41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6-8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）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先知</a:t>
            </a:r>
            <a:r>
              <a:rPr lang="en-US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Nabi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得到上帝的启示以后，只负责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传达安拉的教诲，命令，引导与预言。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使者</a:t>
            </a:r>
            <a:r>
              <a:rPr lang="en-US" altLang="zh-CN" sz="2800" b="1" dirty="0">
                <a:solidFill>
                  <a:srgbClr val="0033CC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Rasul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的果效比较显着，他们带领着一班的人，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发扬道理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，包括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写下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启示的经典。在伊斯兰的词汇里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【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使徒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Rasul 】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是一种崇高的宗教称呼。</a:t>
            </a: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伊斯兰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相信有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313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位使者，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12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万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千的先知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nabi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曾出现在各民各族中。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他们所</a:t>
            </a:r>
            <a:endParaRPr lang="en-MY" altLang="zh-CN" sz="2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有的启示从那里来？那是出于安拉在天上的一本「天经原本」，那是有史以来，临到人间经典的总源头。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43:4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在我哪里的天经原本中，它确是高尚的，确是睿智的。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677383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-1" y="1"/>
            <a:ext cx="12268201" cy="61247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古兰经内容简介：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古兰经共有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114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章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,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分为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30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卷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juz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，全部有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6,236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节。全书内容可分类为六种：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命令：应做什么，不应做什么，如礼拜，斋戒，朝圣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禁令：禁止人吃猪肉，拜偶像等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许约：做什好事，会有什好报，坏事会有什么恶报。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警戒：不守教规，行合理的事，会进入歧途等警告。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祈祷：回教徒对安拉的一些颂词或祷词。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6.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历史：除了先知的历史片段外，也提到穆氏个人的生平简史，传教的困难，发展的历史过程。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           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US" altLang="zh-CN" sz="2800" b="1" kern="0" dirty="0"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kern="0" dirty="0">
                <a:ea typeface="SimHei" panose="02010609060101010101" pitchFamily="49" charset="-122"/>
                <a:cs typeface="Times New Roman" panose="02020603050405020304" pitchFamily="18" charset="0"/>
              </a:rPr>
              <a:t>读古兰经时会发现，提到旧约人物，都是突如其来，无头无尾，令人大惑不解，上文不接下文，东拉西凑，难以捉摸。一个没有研读过旧约圣经的人，简值看不懂。如穆氏所说的，古兰经是旧约，新约启示的延续，欲了解古兰经必须参考圣经 。</a:t>
            </a:r>
            <a:endParaRPr lang="zh-CN" altLang="en-US" sz="2800" dirty="0"/>
          </a:p>
        </p:txBody>
      </p:sp>
    </p:spTree>
    <p:extLst>
      <p:ext uri="{BB962C8B-B14F-4D97-AF65-F5344CB8AC3E}">
        <p14:creationId xmlns:p14="http://schemas.microsoft.com/office/powerpoint/2010/main" val="155760008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穆斯林如何对待古兰经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古兰经被视为另一本给阿拉伯人的圣经。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          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26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192-197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这《古兰经》确是全世界的主所启示的。那忠实的精神（圣灵）把它降示在你的心上，以便你警告众人，以明白的阿拉伯语。它确是古经典中被提到过的。以色列后裔中的学者们知道它，这难道还不可以做他们一个迹象吗？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 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古兰经被视为道成经书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</a:t>
            </a:r>
            <a:r>
              <a:rPr lang="en-US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43:4</a:t>
            </a:r>
            <a:r>
              <a:rPr lang="zh-CN" altLang="zh-CN" sz="2800" b="1" dirty="0">
                <a:solidFill>
                  <a:srgbClr val="0080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在我哪里的天经原本中，它确是高尚的，确是睿智的。</a:t>
            </a:r>
            <a:endParaRPr lang="zh-CN" altLang="zh-CN" sz="2800" dirty="0">
              <a:solidFill>
                <a:srgbClr val="0080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不能对待古兰经像一本普通书藉那样：任意放置，随意扔下，随意翻看。为了树立严肃的观念，每次打开古兰经期必须遵守某些形式的礼仪。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4329254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25325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lvl="0" indent="-342900"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这古兰经是安拉的话语，必须带着敬意与顺从所听见的内容。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身心不洁者，须沐浴，才去抚摸古兰经（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56:79)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3.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身无小净不要捧读古兰经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捧读古兰经时面向克而白，被认为是嘉行。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5.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捧读古兰经时，不能同时进饮食。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 marL="342900" lvl="0" indent="-342900">
              <a:spcAft>
                <a:spcPts val="0"/>
              </a:spcAft>
              <a:buFont typeface="+mj-lt"/>
              <a:buAutoNum type="arabicPeriod" startAt="6"/>
            </a:pP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捧读古兰经时，遇见末世的经文，要有惧怕应，深恐审判将至。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7.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诵读古兰经前要念：求保护词：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auzhu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binllahi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minanshaituani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laijimi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.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求安拉从被驱逐的恶魔上护佑我。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8.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诵读完以后要念：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sadegallahu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en-US" altLang="zh-CN" sz="2800" b="1" dirty="0" err="1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auziam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; 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意思是安拉所教诲的都是真理。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9.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诵读以后，若能沈思明了，回报加倍（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47:42)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10.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早晨是诵读古兰经的最佳时间（</a:t>
            </a: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17:78)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11.</a:t>
            </a:r>
            <a:r>
              <a:rPr lang="zh-CN" altLang="zh-CN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古兰经应放在最尊贵与高处，不能当当装饰品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3173251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"/>
            <a:ext cx="12192000" cy="68326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/>
              <a:t>现行古兰经中的音标，符号和元音字母，是在</a:t>
            </a:r>
            <a:r>
              <a:rPr lang="zh-CN" altLang="en-US" sz="2800" b="1" dirty="0"/>
              <a:t>大将</a:t>
            </a:r>
            <a:r>
              <a:rPr lang="zh-CN" altLang="zh-CN" sz="2800" b="1" dirty="0"/>
              <a:t>麦尔旺执政时</a:t>
            </a:r>
            <a:r>
              <a:rPr lang="zh-CN" altLang="en-US" sz="2800" b="1" dirty="0"/>
              <a:t>（约</a:t>
            </a:r>
            <a:r>
              <a:rPr lang="en-US" altLang="zh-CN" sz="2800" b="1" dirty="0"/>
              <a:t>657</a:t>
            </a:r>
            <a:r>
              <a:rPr lang="zh-CN" altLang="en-US" sz="2800" b="1" dirty="0"/>
              <a:t>）</a:t>
            </a:r>
            <a:r>
              <a:rPr lang="zh-CN" altLang="zh-CN" sz="2800" b="1" dirty="0"/>
              <a:t>才加进去的。使人们更容易准确发音，提供方便学习</a:t>
            </a:r>
            <a:r>
              <a:rPr lang="zh-CN" altLang="zh-CN" b="1" dirty="0"/>
              <a:t>。</a:t>
            </a:r>
            <a:endParaRPr lang="en-US" altLang="zh-CN" b="1" dirty="0"/>
          </a:p>
          <a:p>
            <a:endParaRPr lang="en-US" altLang="zh-CN" b="1" dirty="0"/>
          </a:p>
          <a:p>
            <a:r>
              <a:rPr lang="zh-CN" altLang="zh-CN" sz="2800" b="1" dirty="0">
                <a:solidFill>
                  <a:srgbClr val="0033CC"/>
                </a:solidFill>
              </a:rPr>
              <a:t>穆斯林视古兰经为神迹的经典：</a:t>
            </a:r>
            <a:endParaRPr lang="zh-CN" altLang="zh-CN" sz="2800" dirty="0">
              <a:solidFill>
                <a:srgbClr val="0033CC"/>
              </a:solidFill>
            </a:endParaRPr>
          </a:p>
          <a:p>
            <a:r>
              <a:rPr lang="zh-CN" altLang="zh-CN" sz="2800" b="1" dirty="0"/>
              <a:t>古兰经于</a:t>
            </a:r>
            <a:r>
              <a:rPr lang="en-US" altLang="zh-CN" sz="2800" b="1" dirty="0"/>
              <a:t>23</a:t>
            </a:r>
            <a:r>
              <a:rPr lang="zh-CN" altLang="zh-CN" sz="2800" b="1" dirty="0"/>
              <a:t>年间，直接降于一个不会阅读，书写的文盲先知。在他末离世时已有全部的书面记录。古兰经自证说：</a:t>
            </a:r>
            <a:r>
              <a:rPr lang="zh-CN" altLang="zh-CN" sz="2800" b="1" dirty="0">
                <a:solidFill>
                  <a:srgbClr val="008000"/>
                </a:solidFill>
              </a:rPr>
              <a:t>假如它不是安拉所启示，他们必发现其中有许多差别（</a:t>
            </a:r>
            <a:r>
              <a:rPr lang="en-US" altLang="zh-CN" sz="2800" b="1" dirty="0">
                <a:solidFill>
                  <a:srgbClr val="008000"/>
                </a:solidFill>
              </a:rPr>
              <a:t>4:82)</a:t>
            </a:r>
            <a:endParaRPr lang="zh-CN" altLang="zh-CN" sz="2800" dirty="0">
              <a:solidFill>
                <a:srgbClr val="008000"/>
              </a:solidFill>
            </a:endParaRPr>
          </a:p>
          <a:p>
            <a:endParaRPr lang="en-US" altLang="zh-CN" sz="2800" b="1" dirty="0"/>
          </a:p>
          <a:p>
            <a:r>
              <a:rPr lang="zh-CN" altLang="zh-CN" sz="2800" b="1" dirty="0"/>
              <a:t>古兰经共分为</a:t>
            </a:r>
            <a:r>
              <a:rPr lang="en-US" altLang="zh-CN" sz="2800" b="1" dirty="0"/>
              <a:t>114</a:t>
            </a:r>
            <a:r>
              <a:rPr lang="zh-CN" altLang="zh-CN" sz="2800" b="1" dirty="0"/>
              <a:t>章，</a:t>
            </a:r>
            <a:r>
              <a:rPr lang="zh-CN" altLang="en-US" sz="2800" b="1" dirty="0"/>
              <a:t>约有</a:t>
            </a:r>
            <a:r>
              <a:rPr lang="en-US" altLang="zh-CN" sz="2800" b="1" dirty="0"/>
              <a:t>6,220-6666</a:t>
            </a:r>
            <a:r>
              <a:rPr lang="zh-CN" altLang="zh-CN" sz="2800" b="1" dirty="0"/>
              <a:t>节，有</a:t>
            </a:r>
            <a:r>
              <a:rPr lang="en-US" altLang="zh-CN" sz="2800" b="1" dirty="0"/>
              <a:t>77,437</a:t>
            </a:r>
            <a:r>
              <a:rPr lang="zh-CN" altLang="zh-CN" sz="2800" b="1" dirty="0"/>
              <a:t>个阿拉伯文单词，</a:t>
            </a:r>
            <a:r>
              <a:rPr lang="en-US" altLang="zh-CN" sz="2800" b="1" dirty="0"/>
              <a:t>323,671</a:t>
            </a:r>
            <a:r>
              <a:rPr lang="zh-CN" altLang="zh-CN" sz="2800" b="1" dirty="0"/>
              <a:t>单字。被认为挑剔不出遗漏或错误，尽善尽美，有指南，向导，法度，真理。被认为取代圣经，成为最多人阅读的经典，能打开人们的心灵，带给人欢乐和幸福。</a:t>
            </a:r>
            <a:endParaRPr lang="en-US" altLang="zh-CN" sz="2800" b="1" dirty="0"/>
          </a:p>
          <a:p>
            <a:endParaRPr lang="en-US" altLang="zh-CN" sz="2800" b="1" dirty="0"/>
          </a:p>
          <a:p>
            <a:r>
              <a:rPr lang="zh-CN" altLang="zh-CN" sz="2800" b="1" dirty="0"/>
              <a:t>有些经文对人们来说是易懂的启示，称为</a:t>
            </a:r>
            <a:r>
              <a:rPr lang="en-US" altLang="zh-CN" sz="2800" b="1" dirty="0" err="1"/>
              <a:t>Muhkamat</a:t>
            </a:r>
            <a:r>
              <a:rPr lang="en-US" altLang="zh-CN" sz="2800" b="1" dirty="0"/>
              <a:t> </a:t>
            </a:r>
            <a:r>
              <a:rPr lang="zh-CN" altLang="zh-CN" sz="2800" b="1" dirty="0"/>
              <a:t>「母卡目」，意思是字面的意思。有一些使人难以明白的称为隐微的经文</a:t>
            </a:r>
            <a:r>
              <a:rPr lang="en-US" altLang="zh-CN" sz="2800" b="1" dirty="0" err="1"/>
              <a:t>Mutashabihat</a:t>
            </a:r>
            <a:r>
              <a:rPr lang="zh-CN" altLang="zh-CN" sz="2800" b="1" dirty="0"/>
              <a:t>「穆塔萨比哈图」（</a:t>
            </a:r>
            <a:r>
              <a:rPr lang="en-US" altLang="zh-CN" sz="2800" b="1" dirty="0"/>
              <a:t>3:7)</a:t>
            </a:r>
            <a:r>
              <a:rPr lang="zh-CN" altLang="zh-CN" sz="2800" b="1" dirty="0"/>
              <a:t>。唯一通达的人才能解开。</a:t>
            </a:r>
            <a:endParaRPr lang="zh-CN" altLang="en-US" sz="2800" dirty="0"/>
          </a:p>
        </p:txBody>
      </p:sp>
    </p:spTree>
    <p:extLst>
      <p:ext uri="{BB962C8B-B14F-4D97-AF65-F5344CB8AC3E}">
        <p14:creationId xmlns:p14="http://schemas.microsoft.com/office/powerpoint/2010/main" val="165914913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>
                <a:solidFill>
                  <a:srgbClr val="0033CC"/>
                </a:solidFill>
              </a:rPr>
              <a:t>在伊斯兰学信仰的释经学中，有一个奇怪的解经法：『废除经文论』。</a:t>
            </a:r>
            <a:endParaRPr lang="en-US" altLang="zh-CN" sz="2800" b="1" dirty="0">
              <a:solidFill>
                <a:srgbClr val="0033CC"/>
              </a:solidFill>
            </a:endParaRPr>
          </a:p>
          <a:p>
            <a:r>
              <a:rPr lang="zh-CN" altLang="zh-CN" sz="2800" b="1" dirty="0"/>
              <a:t>穆斯林把穆罕默德传道分两个时期：麦加时期；麦地那时期。如果麦地那时期的启示与先前麦加启示有矛盾，冲突。穆斯林会以麦地那的为准，宣称这新的经文已经废除了先前的经文。据埃及伊斯兰大学研究，大概有两百多处的麦加经文，被麦地那废除或者取代了。</a:t>
            </a:r>
            <a:endParaRPr lang="en-US" altLang="zh-CN" sz="2800" b="1" dirty="0"/>
          </a:p>
          <a:p>
            <a:endParaRPr lang="en-US" altLang="zh-CN" sz="2800" b="1" dirty="0"/>
          </a:p>
          <a:p>
            <a:r>
              <a:rPr lang="zh-CN" altLang="zh-CN" sz="2800" b="1" dirty="0"/>
              <a:t>古兰经的第一个启示经文</a:t>
            </a:r>
            <a:r>
              <a:rPr lang="zh-CN" altLang="zh-CN" sz="2800" dirty="0"/>
              <a:t>：</a:t>
            </a:r>
            <a:r>
              <a:rPr lang="zh-CN" altLang="zh-CN" sz="2800" b="1" dirty="0">
                <a:solidFill>
                  <a:srgbClr val="008000"/>
                </a:solidFill>
              </a:rPr>
              <a:t>你应当奉你的创造主的名义而宣读，他曾用血块创造人。你应当宣读，你的主是最尊严的，他曾教人用笔写字，他曾教人知道自己所不知道的东西。</a:t>
            </a:r>
            <a:r>
              <a:rPr lang="en-US" altLang="zh-CN" sz="2800" b="1" dirty="0">
                <a:solidFill>
                  <a:srgbClr val="008000"/>
                </a:solidFill>
              </a:rPr>
              <a:t> (</a:t>
            </a:r>
            <a:r>
              <a:rPr lang="zh-CN" altLang="zh-CN" sz="2800" b="1" dirty="0">
                <a:solidFill>
                  <a:srgbClr val="008000"/>
                </a:solidFill>
              </a:rPr>
              <a:t>古</a:t>
            </a:r>
            <a:r>
              <a:rPr lang="en-US" altLang="zh-CN" sz="2800" b="1" dirty="0">
                <a:solidFill>
                  <a:srgbClr val="008000"/>
                </a:solidFill>
              </a:rPr>
              <a:t>96:1-5)</a:t>
            </a:r>
            <a:endParaRPr lang="zh-CN" altLang="zh-CN" sz="2800" dirty="0">
              <a:solidFill>
                <a:srgbClr val="008000"/>
              </a:solidFill>
            </a:endParaRPr>
          </a:p>
          <a:p>
            <a:r>
              <a:rPr lang="en-US" altLang="zh-CN" sz="2800" b="1" dirty="0">
                <a:solidFill>
                  <a:srgbClr val="008000"/>
                </a:solidFill>
              </a:rPr>
              <a:t> </a:t>
            </a:r>
            <a:endParaRPr lang="zh-CN" altLang="zh-CN" sz="2800" dirty="0">
              <a:solidFill>
                <a:srgbClr val="008000"/>
              </a:solidFill>
            </a:endParaRPr>
          </a:p>
          <a:p>
            <a:r>
              <a:rPr lang="zh-CN" altLang="zh-CN" sz="2800" b="1" dirty="0">
                <a:solidFill>
                  <a:srgbClr val="008000"/>
                </a:solidFill>
              </a:rPr>
              <a:t>古兰经最后一个启示</a:t>
            </a:r>
            <a:r>
              <a:rPr lang="zh-CN" altLang="zh-CN" sz="2800" dirty="0">
                <a:solidFill>
                  <a:srgbClr val="008000"/>
                </a:solidFill>
              </a:rPr>
              <a:t>：</a:t>
            </a:r>
            <a:r>
              <a:rPr lang="zh-CN" altLang="zh-CN" sz="2800" b="1" dirty="0">
                <a:solidFill>
                  <a:srgbClr val="008000"/>
                </a:solidFill>
              </a:rPr>
              <a:t>当敬畏你被召回安拉的那天。每个人都当为自己的路，付出该有的路费</a:t>
            </a:r>
            <a:r>
              <a:rPr lang="en-US" altLang="zh-CN" sz="2800" b="1" dirty="0">
                <a:solidFill>
                  <a:srgbClr val="008000"/>
                </a:solidFill>
              </a:rPr>
              <a:t>.' (5:3)</a:t>
            </a:r>
            <a:endParaRPr lang="zh-CN" altLang="zh-CN" sz="2800" dirty="0">
              <a:solidFill>
                <a:srgbClr val="008000"/>
              </a:solidFill>
            </a:endParaRPr>
          </a:p>
          <a:p>
            <a:r>
              <a:rPr lang="en-US" altLang="zh-CN" sz="2800" b="1" dirty="0"/>
              <a:t> </a:t>
            </a:r>
            <a:endParaRPr lang="zh-CN" altLang="zh-CN" sz="2800" dirty="0"/>
          </a:p>
          <a:p>
            <a:r>
              <a:rPr lang="zh-CN" altLang="zh-CN" sz="2800" b="1" dirty="0"/>
              <a:t>古兰经文被分为「麦加的」与「麦地拿的」。麦加的启示，是头十三年的启示，多为伊斯兰信仰教义；麦地拿为后十年的启示，多为社会政治与管理</a:t>
            </a:r>
            <a:r>
              <a:rPr lang="zh-CN" altLang="zh-CN" sz="2800" dirty="0"/>
              <a:t>。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65950598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12192000" cy="64940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/>
              <a:t>伊斯兰学者自认，古往今来，没有一个人能写出类似古兰经的经文来。不会有能与它匹配，同等价值的经典。古</a:t>
            </a:r>
            <a:r>
              <a:rPr lang="en-US" altLang="zh-CN" sz="2800" b="1" dirty="0"/>
              <a:t>24:34</a:t>
            </a:r>
            <a:r>
              <a:rPr lang="zh-CN" altLang="zh-CN" sz="2800" b="1" dirty="0"/>
              <a:t>我确已把许多明白的迹像</a:t>
            </a:r>
            <a:r>
              <a:rPr lang="en-US" altLang="zh-CN" sz="2800" b="1" dirty="0"/>
              <a:t>…</a:t>
            </a:r>
            <a:r>
              <a:rPr lang="zh-CN" altLang="zh-CN" sz="2800" b="1" dirty="0"/>
              <a:t>降下你们。这话被解说为古兰经隐藏着许多科学，规范，指南，指引，光明，智慧。遵从者成功，拒绝者失败。</a:t>
            </a:r>
            <a:r>
              <a:rPr lang="zh-CN" altLang="zh-CN" sz="2800" dirty="0"/>
              <a:t> </a:t>
            </a:r>
            <a:endParaRPr lang="en-US" altLang="zh-CN" sz="2800" dirty="0"/>
          </a:p>
          <a:p>
            <a:r>
              <a:rPr lang="en-US" altLang="zh-CN" sz="2800" dirty="0"/>
              <a:t>=============================================</a:t>
            </a:r>
          </a:p>
          <a:p>
            <a:r>
              <a:rPr lang="zh-CN" altLang="zh-CN" sz="3200" b="1" dirty="0">
                <a:solidFill>
                  <a:srgbClr val="0033CC"/>
                </a:solidFill>
              </a:rPr>
              <a:t>本课的</a:t>
            </a:r>
            <a:r>
              <a:rPr lang="zh-CN" altLang="en-US" sz="3200" b="1" dirty="0">
                <a:solidFill>
                  <a:srgbClr val="0033CC"/>
                </a:solidFill>
              </a:rPr>
              <a:t>基</a:t>
            </a:r>
            <a:r>
              <a:rPr lang="en-US" altLang="zh-CN" sz="3200" b="1" dirty="0">
                <a:solidFill>
                  <a:srgbClr val="0033CC"/>
                </a:solidFill>
              </a:rPr>
              <a:t>/</a:t>
            </a:r>
            <a:r>
              <a:rPr lang="zh-CN" altLang="en-US" sz="3200" b="1" dirty="0">
                <a:solidFill>
                  <a:srgbClr val="0033CC"/>
                </a:solidFill>
              </a:rPr>
              <a:t>回宗教比较的</a:t>
            </a:r>
            <a:r>
              <a:rPr lang="zh-CN" altLang="zh-CN" sz="3200" b="1" dirty="0">
                <a:solidFill>
                  <a:srgbClr val="0033CC"/>
                </a:solidFill>
              </a:rPr>
              <a:t>问题思考：</a:t>
            </a:r>
            <a:endParaRPr lang="zh-CN" altLang="zh-CN" sz="3200" dirty="0">
              <a:solidFill>
                <a:srgbClr val="0033CC"/>
              </a:solidFill>
            </a:endParaRPr>
          </a:p>
          <a:p>
            <a:pPr lvl="0"/>
            <a:r>
              <a:rPr lang="en-US" altLang="zh-CN" sz="3200" b="1" dirty="0"/>
              <a:t>1</a:t>
            </a:r>
            <a:r>
              <a:rPr lang="en-MY" altLang="zh-CN" sz="3200" b="1" dirty="0"/>
              <a:t>.</a:t>
            </a:r>
            <a:r>
              <a:rPr lang="zh-CN" altLang="zh-CN" sz="3200" b="1" dirty="0"/>
              <a:t>穆斯林用来指责圣经被篡改的背景与理由有哪些？</a:t>
            </a:r>
            <a:endParaRPr lang="en-MY" altLang="zh-CN" sz="3200" b="1" dirty="0"/>
          </a:p>
          <a:p>
            <a:pPr lvl="0"/>
            <a:endParaRPr lang="zh-CN" altLang="zh-CN" sz="3200" dirty="0"/>
          </a:p>
          <a:p>
            <a:pPr lvl="0"/>
            <a:r>
              <a:rPr lang="en-US" altLang="zh-CN" sz="3200" b="1" dirty="0"/>
              <a:t>2.</a:t>
            </a:r>
            <a:r>
              <a:rPr lang="zh-CN" altLang="en-US" sz="3200" b="1" dirty="0"/>
              <a:t>你</a:t>
            </a:r>
            <a:r>
              <a:rPr lang="zh-CN" altLang="zh-CN" sz="3200" b="1" dirty="0"/>
              <a:t>如何</a:t>
            </a:r>
            <a:r>
              <a:rPr lang="zh-CN" altLang="en-US" sz="3200" b="1" dirty="0"/>
              <a:t>采</a:t>
            </a:r>
            <a:r>
              <a:rPr lang="zh-CN" altLang="zh-CN" sz="3200" b="1" dirty="0"/>
              <a:t>用古兰经</a:t>
            </a:r>
            <a:r>
              <a:rPr lang="zh-CN" altLang="en-US" sz="3200" b="1" dirty="0"/>
              <a:t>来向穆斯林来辨证，</a:t>
            </a:r>
            <a:r>
              <a:rPr lang="zh-CN" altLang="zh-CN" sz="3200" b="1" dirty="0"/>
              <a:t>圣经没有被篡改？</a:t>
            </a:r>
            <a:endParaRPr lang="en-MY" altLang="zh-CN" sz="3200" b="1" dirty="0"/>
          </a:p>
          <a:p>
            <a:pPr lvl="0"/>
            <a:endParaRPr lang="zh-CN" altLang="zh-CN" sz="3200" dirty="0"/>
          </a:p>
          <a:p>
            <a:pPr lvl="0"/>
            <a:r>
              <a:rPr lang="en-US" altLang="zh-CN" sz="3200" b="1" dirty="0"/>
              <a:t>3.</a:t>
            </a:r>
            <a:r>
              <a:rPr lang="zh-CN" altLang="zh-CN" sz="3200" b="1" dirty="0"/>
              <a:t>你</a:t>
            </a:r>
            <a:r>
              <a:rPr lang="zh-CN" altLang="en-US" sz="3200" b="1" dirty="0"/>
              <a:t>如何使用</a:t>
            </a:r>
            <a:r>
              <a:rPr lang="zh-CN" altLang="zh-CN" sz="3200" b="1" dirty="0"/>
              <a:t>这节古兰经</a:t>
            </a:r>
            <a:r>
              <a:rPr lang="zh-CN" altLang="en-US" sz="3200" b="1" dirty="0"/>
              <a:t>文，让穆斯林对圣经产生兴趣？</a:t>
            </a:r>
            <a:r>
              <a:rPr lang="zh-CN" altLang="zh-CN" sz="3200" b="1" dirty="0"/>
              <a:t>：</a:t>
            </a:r>
            <a:endParaRPr lang="zh-CN" altLang="zh-CN" sz="3200" dirty="0"/>
          </a:p>
          <a:p>
            <a:r>
              <a:rPr lang="zh-CN" altLang="en-US" sz="2800" b="1" dirty="0">
                <a:solidFill>
                  <a:srgbClr val="008000"/>
                </a:solidFill>
              </a:rPr>
              <a:t>麦地那第</a:t>
            </a:r>
            <a:r>
              <a:rPr lang="en-US" altLang="zh-CN" sz="2800" b="1" dirty="0">
                <a:solidFill>
                  <a:srgbClr val="008000"/>
                </a:solidFill>
              </a:rPr>
              <a:t>4</a:t>
            </a:r>
            <a:r>
              <a:rPr lang="zh-CN" altLang="en-US" sz="2800" b="1">
                <a:solidFill>
                  <a:srgbClr val="008000"/>
                </a:solidFill>
              </a:rPr>
              <a:t>年（传教第</a:t>
            </a:r>
            <a:r>
              <a:rPr lang="en-US" altLang="zh-CN" sz="2800" b="1">
                <a:solidFill>
                  <a:srgbClr val="008000"/>
                </a:solidFill>
              </a:rPr>
              <a:t>16</a:t>
            </a:r>
            <a:r>
              <a:rPr lang="zh-CN" altLang="en-US" sz="2800" b="1" dirty="0">
                <a:solidFill>
                  <a:srgbClr val="008000"/>
                </a:solidFill>
              </a:rPr>
              <a:t>年）</a:t>
            </a:r>
            <a:r>
              <a:rPr lang="zh-CN" altLang="zh-CN" sz="2800" b="1" dirty="0">
                <a:solidFill>
                  <a:srgbClr val="008000"/>
                </a:solidFill>
              </a:rPr>
              <a:t>古</a:t>
            </a:r>
            <a:r>
              <a:rPr lang="en-US" altLang="zh-CN" sz="2800" b="1" dirty="0">
                <a:solidFill>
                  <a:srgbClr val="008000"/>
                </a:solidFill>
              </a:rPr>
              <a:t>4</a:t>
            </a:r>
            <a:r>
              <a:rPr lang="zh-CN" altLang="zh-CN" sz="2800" b="1" dirty="0">
                <a:solidFill>
                  <a:srgbClr val="008000"/>
                </a:solidFill>
              </a:rPr>
              <a:t>：</a:t>
            </a:r>
            <a:r>
              <a:rPr lang="en-US" altLang="zh-CN" sz="2800" b="1" dirty="0">
                <a:solidFill>
                  <a:srgbClr val="008000"/>
                </a:solidFill>
              </a:rPr>
              <a:t>136</a:t>
            </a:r>
            <a:r>
              <a:rPr lang="zh-CN" altLang="zh-CN" sz="2800" b="1" dirty="0">
                <a:solidFill>
                  <a:srgbClr val="008000"/>
                </a:solidFill>
              </a:rPr>
              <a:t>信道的人们啊！你们当确信真主和使者，以及他所降示给使者的经典，和他以前所降示的经典。谁不信真主、天神、经典、使者、末日，谁确已深入迷误了</a:t>
            </a:r>
            <a:r>
              <a:rPr lang="zh-CN" altLang="zh-CN" sz="2600" b="1" dirty="0"/>
              <a:t>。</a:t>
            </a:r>
            <a:endParaRPr lang="zh-CN" altLang="en-US" sz="2600" dirty="0"/>
          </a:p>
        </p:txBody>
      </p:sp>
    </p:spTree>
    <p:extLst>
      <p:ext uri="{BB962C8B-B14F-4D97-AF65-F5344CB8AC3E}">
        <p14:creationId xmlns:p14="http://schemas.microsoft.com/office/powerpoint/2010/main" val="20194007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3</a:t>
            </a:fld>
            <a:endParaRPr lang="zh-CN" altLang="en-US"/>
          </a:p>
        </p:txBody>
      </p:sp>
      <p:sp>
        <p:nvSpPr>
          <p:cNvPr id="5" name="Rectangle 2"/>
          <p:cNvSpPr>
            <a:spLocks noChangeArrowheads="1"/>
          </p:cNvSpPr>
          <p:nvPr/>
        </p:nvSpPr>
        <p:spPr bwMode="auto">
          <a:xfrm>
            <a:off x="0" y="-300959"/>
            <a:ext cx="12192000" cy="50937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MY" altLang="zh-CN" sz="28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易卜拉欣的「苏胡夫」已失传，结果只留下四本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rgbClr val="000099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。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穆斯林认为，除古兰经外，另三本经典已经不太纯正，流传过程被人篡改（</a:t>
            </a:r>
            <a:r>
              <a:rPr kumimoji="0" lang="en-US" altLang="zh-CN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5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：</a:t>
            </a:r>
            <a:r>
              <a:rPr kumimoji="0" lang="en-US" altLang="zh-CN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66-68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）。不再是当初原来的版本。</a:t>
            </a:r>
            <a:r>
              <a:rPr kumimoji="0" lang="zh-CN" altLang="en-US" sz="3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</a:rPr>
              <a:t>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zh-CN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安拉选定了民族的使者，就命令天使吉卜利勒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（加百列</a:t>
            </a:r>
            <a:r>
              <a:rPr kumimoji="0" lang="en-US" altLang="zh-CN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Gabriel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）从天经的原本中，稍下一部分启示</a:t>
            </a:r>
            <a:r>
              <a:rPr kumimoji="0" lang="en-US" altLang="zh-CN" sz="30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Wahib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给先知使徒，这些都是男性。伊斯兰没有女先知。女人被认为天性无法担任宗教启示与传递，因为要抛头露面，得经过许多的考验与煎熬。当有启示降下来时，作启示记录的，也许是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先知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本人或指定某人代笔，当成册为经典以后，被称为安拉的真经，就在人间中传抄，诵读与学习</a:t>
            </a:r>
            <a:endParaRPr kumimoji="0" lang="en-US" altLang="zh-CN" sz="30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407334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0DEB2D3C-1E15-0882-D4C1-8C5046E095B8}"/>
              </a:ext>
            </a:extLst>
          </p:cNvPr>
          <p:cNvSpPr txBox="1"/>
          <p:nvPr/>
        </p:nvSpPr>
        <p:spPr>
          <a:xfrm>
            <a:off x="0" y="1"/>
            <a:ext cx="12192000" cy="658641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rgbClr val="000099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已知的经典：</a:t>
            </a:r>
            <a:b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rgbClr val="000099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</a:br>
            <a:r>
              <a:rPr kumimoji="0" lang="zh-CN" altLang="en-US" sz="3000" b="1" i="0" u="none" strike="noStrike" cap="none" normalizeH="0" baseline="0" dirty="0">
                <a:ln>
                  <a:noFill/>
                </a:ln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学者基本上认为过去六千年的历史，无法知道安拉在各民族中，已降示的经典有多少？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根据一些伊斯兰传统（如早期伊斯兰学者的记载和某些圣训），安拉（真主）曾向人类降下过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100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本或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104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本经书。这并非古兰经中明确提到的。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另一种说法是，安拉降下了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104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本经书，其中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10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本给亚当（阿丹），</a:t>
            </a:r>
            <a:r>
              <a:rPr lang="en-US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50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本给易卜拉欣（亚伯拉罕），以及其他先知分别获得了不同数量的启示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zh-CN" altLang="en-US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但是古兰经只提说了历史中已降示的五部经典。</a:t>
            </a:r>
            <a:endParaRPr kumimoji="0" lang="en-MY" altLang="zh-CN" sz="30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SimHei" panose="02010609060101010101" pitchFamily="49" charset="-122"/>
              <a:ea typeface="SimHei" panose="02010609060101010101" pitchFamily="49" charset="-122"/>
              <a:cs typeface="Courier New" panose="02070309020205020404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这五部经书是：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rgbClr val="008000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cs typeface="Courier New" panose="02070309020205020404" pitchFamily="49" charset="0"/>
              </a:rPr>
              <a:t>亚伯拉罕的苏胡夫；摩西的讨拉特（律法书）；大卫的宰布尔（诗篇）；尔撒的引支勒（福音书）；最后降示给穆罕默德的古兰经。</a:t>
            </a:r>
            <a:endParaRPr kumimoji="0" lang="en-US" altLang="zh-CN" sz="3000" b="1" i="0" u="none" strike="noStrike" cap="none" normalizeH="0" baseline="0" dirty="0">
              <a:ln>
                <a:noFill/>
              </a:ln>
              <a:solidFill>
                <a:srgbClr val="008000"/>
              </a:solidFill>
              <a:effectLst/>
              <a:latin typeface="SimHei" panose="02010609060101010101" pitchFamily="49" charset="-122"/>
              <a:ea typeface="SimHei" panose="02010609060101010101" pitchFamily="49" charset="-122"/>
              <a:cs typeface="Courier New" panose="02070309020205020404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zh-CN" sz="3200" b="1" dirty="0">
              <a:latin typeface="SimHei" panose="02010609060101010101" pitchFamily="49" charset="-122"/>
              <a:ea typeface="SimHei" panose="02010609060101010101" pitchFamily="49" charset="-122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056526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5</a:t>
            </a:fld>
            <a:endParaRPr lang="zh-CN" altLang="en-US"/>
          </a:p>
        </p:txBody>
      </p:sp>
      <p:sp>
        <p:nvSpPr>
          <p:cNvPr id="5" name="Rectangle 2"/>
          <p:cNvSpPr>
            <a:spLocks noChangeArrowheads="1"/>
          </p:cNvSpPr>
          <p:nvPr/>
        </p:nvSpPr>
        <p:spPr bwMode="auto">
          <a:xfrm>
            <a:off x="0" y="0"/>
            <a:ext cx="12192000" cy="694036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zh-CN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穆斯林认为，安拉保护了其中的一本真经，那就是古兰经。这本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古兰经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把</a:t>
            </a:r>
            <a:r>
              <a:rPr kumimoji="0" lang="zh-CN" altLang="zh-CN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人类</a:t>
            </a:r>
            <a:r>
              <a:rPr kumimoji="0" lang="en-US" altLang="zh-CN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6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千多年来，失去的纯真信仰，加以回复过来。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rgbClr val="0066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古兰经</a:t>
            </a:r>
            <a:r>
              <a:rPr kumimoji="0" lang="en-US" altLang="zh-CN" sz="3000" b="1" i="0" u="none" strike="noStrike" cap="none" normalizeH="0" baseline="0" dirty="0">
                <a:ln>
                  <a:noFill/>
                </a:ln>
                <a:solidFill>
                  <a:srgbClr val="0066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4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rgbClr val="0066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：</a:t>
            </a:r>
            <a:r>
              <a:rPr kumimoji="0" lang="en-US" altLang="zh-CN" sz="3000" b="1" i="0" u="none" strike="noStrike" cap="none" normalizeH="0" baseline="0" dirty="0">
                <a:ln>
                  <a:noFill/>
                </a:ln>
                <a:solidFill>
                  <a:srgbClr val="0066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82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rgbClr val="006600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：难道他们没有研究古兰经吗？假如它不是真主所启示的，他们必定发现其中有许多差别。</a:t>
            </a:r>
            <a:endParaRPr kumimoji="0" lang="en-MY" altLang="zh-CN" sz="3000" b="1" i="0" u="none" strike="noStrike" cap="none" normalizeH="0" baseline="0" dirty="0">
              <a:ln>
                <a:noFill/>
              </a:ln>
              <a:solidFill>
                <a:srgbClr val="006600"/>
              </a:solidFill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Courier New" panose="02070309020205020404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zh-CN" altLang="en-US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（两个问题：为何只保护古兰经？为何确实是与前经有差别？）</a:t>
            </a:r>
            <a:endParaRPr lang="en-MY" altLang="zh-CN" sz="3000" b="1" dirty="0">
              <a:solidFill>
                <a:srgbClr val="FF0000"/>
              </a:solidFill>
              <a:latin typeface="Microsoft JhengHei" panose="020B0604030504040204" pitchFamily="34" charset="-120"/>
              <a:ea typeface="Microsoft JhengHei" panose="020B0604030504040204" pitchFamily="34" charset="-120"/>
              <a:cs typeface="Courier New" panose="02070309020205020404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MY" altLang="zh-CN" sz="3000" b="1" i="0" u="none" strike="noStrike" cap="none" normalizeH="0" baseline="0" dirty="0">
              <a:ln>
                <a:noFill/>
              </a:ln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Courier New" panose="02070309020205020404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3000" b="1" i="0" u="none" strike="noStrike" cap="none" normalizeH="0" baseline="0" dirty="0">
                <a:ln>
                  <a:noFill/>
                </a:ln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他们认为圣经中那些与古兰经说法，没有太大差别的，就是保存原来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的内容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，那些明显与古兰经说法违背的，就是被窜改的地方。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穆斯林学者不肯承认默氏误解圣经，只能贬低圣经的权威，千百年来，已经使到穆斯林深受其害。全体穆斯林都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存有此的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看法：</a:t>
            </a:r>
            <a:r>
              <a:rPr kumimoji="0" lang="en-US" altLang="zh-CN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【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圣经已被窜改</a:t>
            </a:r>
            <a:r>
              <a:rPr kumimoji="0" lang="en-US" altLang="zh-CN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】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。</a:t>
            </a:r>
            <a:endParaRPr kumimoji="0" lang="en-US" altLang="zh-CN" sz="30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Courier New" panose="02070309020205020404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Courier New" panose="02070309020205020404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若</a:t>
            </a:r>
            <a:r>
              <a:rPr kumimoji="0" lang="zh-CN" altLang="en-US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这个信仰帕子不解开，穆斯林将无法建立起对圣经的信心。这严重的信仰帕子，是可以解开的。以下我们试着从古兰经内证，来指出可弥补的论点</a:t>
            </a:r>
            <a:r>
              <a:rPr kumimoji="0" lang="zh-CN" altLang="en-US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Microsoft JhengHei" panose="020B0604030504040204" pitchFamily="34" charset="-120"/>
                <a:ea typeface="Microsoft JhengHei" panose="020B0604030504040204" pitchFamily="34" charset="-120"/>
                <a:cs typeface="Courier New" panose="02070309020205020404" pitchFamily="49" charset="0"/>
              </a:rPr>
              <a:t>：</a:t>
            </a:r>
            <a:endParaRPr kumimoji="0" lang="en-US" altLang="zh-CN" sz="28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Microsoft JhengHei" panose="020B0604030504040204" pitchFamily="34" charset="-120"/>
              <a:ea typeface="Microsoft JhengHei" panose="020B0604030504040204" pitchFamily="34" charset="-120"/>
              <a:cs typeface="Courier New" panose="02070309020205020404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2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</a:rPr>
              <a:t> </a:t>
            </a:r>
            <a:endParaRPr kumimoji="0" lang="en-US" altLang="zh-CN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5209222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6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-85725"/>
            <a:ext cx="1219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2800" b="1" dirty="0">
                <a:solidFill>
                  <a:srgbClr val="0033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古兰经谈论圣经已经被「窜改」的经节：</a:t>
            </a:r>
            <a:endParaRPr lang="zh-CN" altLang="zh-CN" sz="2800" dirty="0">
              <a:solidFill>
                <a:srgbClr val="0033CC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古兰经中有些经文，指责犹太教徒改变或篡改经文 ，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也有古兰经经文指责说：犹太人抄写圣经抄错了；再有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经文指责他们，在读经的时候故意弯曲舌头。给人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念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出不是真正的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圣经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启示。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由于犹太人的失误，造成了圣经的偏差。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让我们从古兰经背景的语境中</a:t>
            </a:r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, 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来查看这些经文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被说出来的当时的背景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</a:t>
            </a:r>
            <a:endParaRPr kumimoji="0" lang="zh-CN" altLang="en-US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altLang="zh-CN" sz="2800" b="1" dirty="0">
              <a:solidFill>
                <a:srgbClr val="0033CC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zh-CN" sz="2800" b="1" dirty="0">
                <a:solidFill>
                  <a:srgbClr val="0033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犹太人抄写圣经时，抄错了：</a:t>
            </a:r>
            <a:endParaRPr lang="zh-CN" altLang="zh-CN" sz="2800" dirty="0">
              <a:solidFill>
                <a:srgbClr val="0033CC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zh-CN" sz="28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古兰经</a:t>
            </a:r>
            <a:r>
              <a:rPr lang="en-US" altLang="zh-CN" sz="28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2:79</a:t>
            </a:r>
            <a:r>
              <a:rPr lang="zh-CN" altLang="zh-CN" sz="28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哀哉！他们亲手写经然后说：这是真主所降示的。他们欲借此换取些微的代价。哀哉！他们亲手所写的。哀哉！他们自己所营谋的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。</a:t>
            </a:r>
            <a:endParaRPr lang="zh-CN" altLang="zh-CN" sz="2800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古兰经</a:t>
            </a:r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2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：</a:t>
            </a:r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79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的经文背景乃是在麦地那时期，有犹太人私下来见穆罕默德说，他传讲的某些圣经故事与圣经原本的内容有出入。穆罕默德没有虚心请教错在哪里。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若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穆罕默德承认错误，就会让穆斯林觉得穆罕默德不可能是先知。</a:t>
            </a:r>
            <a:endParaRPr lang="zh-CN" altLang="zh-CN" sz="2800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穆罕默德当场回答说：</a:t>
            </a:r>
            <a:r>
              <a:rPr lang="zh-CN" altLang="zh-CN" sz="28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不是我讲错，是你们抄写圣经，拿去</a:t>
            </a:r>
            <a:r>
              <a:rPr lang="zh-CN" altLang="en-US" sz="28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市场</a:t>
            </a:r>
            <a:r>
              <a:rPr lang="zh-CN" altLang="zh-CN" sz="28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卖的抄错了！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这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不肯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承认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自己说错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的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藉口，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被记录下来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就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成为犹太人抄错圣经的启示。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抄错这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只是个假设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性的说法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。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若说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犹太人抄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错圣经，穆斯林也可能抄错古兰经</a:t>
            </a:r>
            <a:r>
              <a:rPr lang="zh-CN" altLang="en-US" sz="2800" b="1" dirty="0"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3606737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079909D6-CFC6-C3F3-C468-B234BD7CE9DA}"/>
              </a:ext>
            </a:extLst>
          </p:cNvPr>
          <p:cNvSpPr txBox="1"/>
          <p:nvPr/>
        </p:nvSpPr>
        <p:spPr>
          <a:xfrm>
            <a:off x="0" y="0"/>
            <a:ext cx="12192000" cy="683264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99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犹太人被要求将圣经的判决读出来时，故意读出不正确的经文内容：</a:t>
            </a:r>
            <a:endParaRPr lang="zh-CN" altLang="zh-CN" sz="2800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3</a:t>
            </a:r>
            <a:r>
              <a:rPr lang="zh-CN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：</a:t>
            </a:r>
            <a:r>
              <a:rPr lang="en-US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78</a:t>
            </a:r>
            <a:r>
              <a:rPr lang="zh-CN" altLang="zh-CN" sz="2800" b="1" dirty="0">
                <a:solidFill>
                  <a:srgbClr val="0066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：“他们中确有一部分人，在读天经时故意弯曲他们的舌头，以便你们把它当做天经，其实，那不是天经。他们说：这是从真主那里降示的。’其实那不是从真主那里降示的，他们明知故犯地假借真主的名义而造遥。”</a:t>
            </a:r>
            <a:endParaRPr lang="zh-CN" altLang="zh-CN" sz="2800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犹太人被指控，当他们被要求拿出圣经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来做判决，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读出来给人听的时候时</a:t>
            </a:r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, 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犹太人故意弯曲舌头，改变读音或者读出不是经文的真正内容。他们这样做的目的，是要误导听的穆斯林</a:t>
            </a:r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, 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以为所念出来的就是《讨拉特》的经文。</a:t>
            </a:r>
            <a:endParaRPr lang="en-MY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MY" altLang="zh-CN" sz="2800" b="1" dirty="0">
              <a:solidFill>
                <a:srgbClr val="0033CC"/>
              </a:solidFill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33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犹太人如此做</a:t>
            </a:r>
            <a:r>
              <a:rPr lang="zh-CN" altLang="en-US" sz="2800" b="1" dirty="0">
                <a:solidFill>
                  <a:srgbClr val="0033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，</a:t>
            </a:r>
            <a:r>
              <a:rPr lang="zh-CN" altLang="zh-CN" sz="2800" b="1" dirty="0">
                <a:solidFill>
                  <a:srgbClr val="0033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有两个主要的原因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：</a:t>
            </a:r>
            <a:endParaRPr lang="en-MY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1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）不想说出圣经对罪严厉的判决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（好些罪要用石头打死：犯奸淫的处罚）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；</a:t>
            </a:r>
            <a:endParaRPr lang="en-MY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r>
              <a:rPr lang="en-US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2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）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默氏宣传他的道就是摩西的道；为了</a:t>
            </a:r>
            <a:r>
              <a:rPr lang="zh-CN" altLang="zh-CN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不要让穆罕默德或者穆斯林觉得，</a:t>
            </a:r>
            <a:r>
              <a:rPr lang="zh-CN" altLang="en-US" sz="2800" b="1" dirty="0">
                <a:latin typeface="Microsoft JhengHei" panose="020B0604030504040204" pitchFamily="34" charset="-120"/>
                <a:ea typeface="Microsoft JhengHei" panose="020B0604030504040204" pitchFamily="34" charset="-120"/>
                <a:cs typeface="Times New Roman" panose="02020603050405020304" pitchFamily="18" charset="0"/>
              </a:rPr>
              <a:t>原来默氏说错了圣经，目的是担心默氏若觉得他的教导，被圣经指出是张冠李戴，减低先知的权威，他必废除麦地那的圣经使用。</a:t>
            </a:r>
            <a:endParaRPr lang="en-US" altLang="zh-CN" sz="2800" b="1" dirty="0">
              <a:latin typeface="Microsoft JhengHei" panose="020B0604030504040204" pitchFamily="34" charset="-120"/>
              <a:ea typeface="Microsoft JhengHei" panose="020B0604030504040204" pitchFamily="34" charset="-120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</a:pPr>
            <a:endParaRPr lang="en-US" altLang="zh-CN" sz="1800" b="1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851788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8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-66675"/>
            <a:ext cx="12192000" cy="652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3000" b="1" dirty="0">
                <a:solidFill>
                  <a:srgbClr val="0033CC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犹太人拿穆罕默德说过的话来开玩笑：</a:t>
            </a:r>
            <a:endParaRPr lang="zh-CN" altLang="zh-CN" sz="3000" dirty="0">
              <a:solidFill>
                <a:srgbClr val="0033CC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zh-CN" sz="30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古</a:t>
            </a:r>
            <a:r>
              <a:rPr lang="en-US" altLang="zh-CN" sz="30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4</a:t>
            </a:r>
            <a:r>
              <a:rPr lang="zh-CN" altLang="zh-CN" sz="30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</a:t>
            </a:r>
            <a:r>
              <a:rPr lang="en-US" altLang="zh-CN" sz="30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44-47</a:t>
            </a:r>
            <a:r>
              <a:rPr lang="zh-CN" altLang="zh-CN" sz="3000" b="1" dirty="0">
                <a:solidFill>
                  <a:srgbClr val="008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：你没有看见吗？曾受天经的人以正道换取迷误……犹太教徒中有一群人篡改经文，他们说：我们听而不从，愿你听而不闻，‘拉仪那’，这是因为巧方谩骂，诽谤正教。假若他们说：‘我们既听且从’，‘你听吧’，‘温助尔那’，这对他们是更好的，是更正的。</a:t>
            </a:r>
            <a:endParaRPr lang="en-MY" altLang="zh-CN" sz="3000" b="1" dirty="0">
              <a:solidFill>
                <a:srgbClr val="008000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这里说犹太人扭曲篡改经文，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犹太人所篡改的，拿来开玩笑的经文，其实是拿默罕默德在讲道，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所说的</a:t>
            </a:r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古兰经</a:t>
            </a:r>
            <a:r>
              <a:rPr lang="zh-CN" altLang="zh-CN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启示。</a:t>
            </a:r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en-MY" altLang="zh-CN" sz="3000" b="1" dirty="0"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r>
              <a:rPr lang="zh-CN" altLang="en-US" sz="3000" b="1" dirty="0">
                <a:latin typeface="Microsoft JhengHei" panose="020B0604030504040204" pitchFamily="34" charset="-120"/>
                <a:ea typeface="Microsoft JhengHei" panose="020B0604030504040204" pitchFamily="34" charset="-120"/>
              </a:rPr>
              <a:t>犹太人认出默罕默德，连圣经也讲错，他们看出他是个假教师，假先知，不服气又极怕他的手段，默罕默德喜欢呼叫阿拉伯人要听，且顺服。觉得刺耳。就私下在自己人中间，拿默氏说过的某些句子来来玩笑。（</a:t>
            </a:r>
            <a:r>
              <a:rPr lang="zh-CN" altLang="en-US" sz="3000" b="1" dirty="0">
                <a:solidFill>
                  <a:srgbClr val="FF0000"/>
                </a:solidFill>
                <a:latin typeface="Microsoft JhengHei" panose="020B0604030504040204" pitchFamily="34" charset="-120"/>
                <a:ea typeface="Microsoft JhengHei" panose="020B0604030504040204" pitchFamily="34" charset="-120"/>
              </a:rPr>
              <a:t>日本话万岁的例子）</a:t>
            </a:r>
            <a:endParaRPr lang="zh-CN" altLang="zh-CN" sz="3000" dirty="0">
              <a:solidFill>
                <a:srgbClr val="FF0000"/>
              </a:solidFill>
              <a:latin typeface="Microsoft JhengHei" panose="020B0604030504040204" pitchFamily="34" charset="-120"/>
              <a:ea typeface="Microsoft JhengHei" panose="020B0604030504040204" pitchFamily="34" charset="-120"/>
            </a:endParaRPr>
          </a:p>
          <a:p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521830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C2F50-168F-43F7-A7A6-5D6FD1C23B20}" type="slidenum">
              <a:rPr lang="zh-CN" altLang="en-US" smtClean="0"/>
              <a:t>9</a:t>
            </a:fld>
            <a:endParaRPr lang="zh-CN" altLang="en-US"/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121920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zh-CN" altLang="zh-CN" sz="2800" b="1" dirty="0">
                <a:solidFill>
                  <a:srgbClr val="000099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犹太人表面顺从，私下就抵挡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古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2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8-14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有些人说：我们已信真主和末日了。其实，他们绝不是信士。他们想欺瞒真主和信士。他们遇见信士</a:t>
            </a:r>
            <a:r>
              <a:rPr lang="zh-CN" altLang="en-US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（穆斯林）</a:t>
            </a:r>
            <a:r>
              <a:rPr lang="zh-CN" altLang="zh-CN" sz="2800" b="1" dirty="0">
                <a:solidFill>
                  <a:srgbClr val="006600"/>
                </a:solidFill>
                <a:latin typeface="SimHei" panose="02010609060101010101" pitchFamily="49" charset="-122"/>
                <a:ea typeface="SimHei" panose="02010609060101010101" pitchFamily="49" charset="-122"/>
                <a:cs typeface="Times New Roman" panose="02020603050405020304" pitchFamily="18" charset="0"/>
              </a:rPr>
              <a:t>就说：我们已信道了。他们回去见了自己的恶魔，就说：我们确是你们的同党，我们不过是愚弄他们罢了。</a:t>
            </a:r>
            <a:endParaRPr lang="en-US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endParaRPr lang="en-US" altLang="zh-CN" sz="2800" b="1" dirty="0">
              <a:solidFill>
                <a:srgbClr val="006600"/>
              </a:solidFill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  <a:p>
            <a:r>
              <a:rPr lang="zh-CN" altLang="zh-CN" sz="2800" b="1" dirty="0"/>
              <a:t>这节经文的背景</a:t>
            </a:r>
            <a:r>
              <a:rPr lang="zh-CN" altLang="en-US" sz="2800" b="1" dirty="0"/>
              <a:t>是</a:t>
            </a:r>
            <a:r>
              <a:rPr lang="zh-CN" altLang="zh-CN" sz="2800" b="1" dirty="0"/>
              <a:t>说</a:t>
            </a:r>
            <a:r>
              <a:rPr lang="zh-CN" altLang="en-US" sz="2800" b="1" dirty="0"/>
              <a:t>，</a:t>
            </a:r>
            <a:r>
              <a:rPr lang="zh-CN" altLang="zh-CN" sz="2800" b="1" dirty="0"/>
              <a:t>犹太人知道穆罕默德，已经在麦地那人面前自称先知；</a:t>
            </a:r>
            <a:r>
              <a:rPr lang="zh-CN" altLang="en-US" sz="2800" b="1" dirty="0"/>
              <a:t>已经无法</a:t>
            </a:r>
            <a:r>
              <a:rPr lang="zh-CN" altLang="zh-CN" sz="2800" b="1" dirty="0"/>
              <a:t>承认他说错圣经的事实，犹太人看出他是假的，因为将圣经故事</a:t>
            </a:r>
            <a:r>
              <a:rPr lang="zh-CN" altLang="en-US" sz="2800" b="1" dirty="0"/>
              <a:t>都能</a:t>
            </a:r>
            <a:r>
              <a:rPr lang="zh-CN" altLang="zh-CN" sz="2800" b="1" dirty="0"/>
              <a:t>讲错的人，</a:t>
            </a:r>
            <a:r>
              <a:rPr lang="zh-CN" altLang="en-US" sz="2800" b="1" dirty="0"/>
              <a:t>他是假教师，假先知</a:t>
            </a:r>
            <a:r>
              <a:rPr lang="zh-CN" altLang="zh-CN" sz="2800" b="1" dirty="0"/>
              <a:t>。而</a:t>
            </a:r>
            <a:r>
              <a:rPr lang="zh-CN" altLang="en-US" sz="2800" b="1" dirty="0"/>
              <a:t>当时的</a:t>
            </a:r>
            <a:r>
              <a:rPr lang="zh-CN" altLang="zh-CN" sz="2800" b="1" dirty="0"/>
              <a:t>麦地那人，已经开始藉着穆罕默德的说法，行使神权统治。</a:t>
            </a:r>
            <a:endParaRPr lang="en-MY" altLang="zh-CN" sz="2800" b="1" dirty="0"/>
          </a:p>
          <a:p>
            <a:endParaRPr lang="en-MY" altLang="zh-CN" sz="2800" b="1" dirty="0"/>
          </a:p>
          <a:p>
            <a:r>
              <a:rPr lang="zh-CN" altLang="zh-CN" sz="2800" b="1" dirty="0"/>
              <a:t>他们也开始迫害</a:t>
            </a:r>
            <a:r>
              <a:rPr lang="zh-CN" altLang="en-US" sz="2800" b="1" dirty="0"/>
              <a:t>，杀死任何</a:t>
            </a:r>
            <a:r>
              <a:rPr lang="zh-CN" altLang="zh-CN" sz="2800" b="1" dirty="0"/>
              <a:t>侮辱穆罕默德先知身份的人。在这个前提下，有些犹太人为了不</a:t>
            </a:r>
            <a:r>
              <a:rPr lang="zh-CN" altLang="en-US" sz="2800" b="1" dirty="0"/>
              <a:t>想</a:t>
            </a:r>
            <a:r>
              <a:rPr lang="zh-CN" altLang="zh-CN" sz="2800" b="1" dirty="0"/>
              <a:t>得罪穆罕默德，就在</a:t>
            </a:r>
            <a:r>
              <a:rPr lang="zh-CN" altLang="en-US" sz="2800" b="1" dirty="0"/>
              <a:t>穆斯林</a:t>
            </a:r>
            <a:r>
              <a:rPr lang="zh-CN" altLang="zh-CN" sz="2800" b="1" dirty="0"/>
              <a:t>面前表明相信</a:t>
            </a:r>
            <a:r>
              <a:rPr lang="zh-CN" altLang="en-US" sz="2800" b="1" dirty="0"/>
              <a:t>默罕默德说的</a:t>
            </a:r>
            <a:r>
              <a:rPr lang="zh-CN" altLang="zh-CN" sz="2800" b="1" dirty="0"/>
              <a:t>；回到自己犹太人中间，就对自己人说：</a:t>
            </a:r>
            <a:r>
              <a:rPr lang="zh-CN" altLang="en-US" sz="2800" b="1" dirty="0"/>
              <a:t>我们</a:t>
            </a:r>
            <a:r>
              <a:rPr lang="zh-CN" altLang="zh-CN" sz="2800" b="1" dirty="0"/>
              <a:t>那里可能会信穆罕默德，说信不过是假装的。</a:t>
            </a:r>
            <a:r>
              <a:rPr lang="zh-CN" altLang="en-US" sz="2800" b="1" dirty="0"/>
              <a:t>犹太人</a:t>
            </a:r>
            <a:r>
              <a:rPr lang="zh-CN" altLang="zh-CN" sz="2800" b="1" dirty="0"/>
              <a:t>这样的</a:t>
            </a:r>
            <a:r>
              <a:rPr lang="zh-CN" altLang="en-US" sz="2800" b="1" dirty="0"/>
              <a:t>装假态度</a:t>
            </a:r>
            <a:r>
              <a:rPr lang="zh-CN" altLang="zh-CN" sz="2800" b="1" dirty="0"/>
              <a:t>，</a:t>
            </a:r>
            <a:r>
              <a:rPr lang="zh-CN" altLang="en-US" sz="2800" b="1" dirty="0"/>
              <a:t>自然被</a:t>
            </a:r>
            <a:r>
              <a:rPr lang="zh-CN" altLang="zh-CN" sz="2800" b="1" dirty="0"/>
              <a:t>穆斯林</a:t>
            </a:r>
            <a:r>
              <a:rPr lang="zh-CN" altLang="en-US" sz="2800" b="1" dirty="0"/>
              <a:t>邻舍</a:t>
            </a:r>
            <a:r>
              <a:rPr lang="zh-CN" altLang="zh-CN" sz="2800" b="1" dirty="0"/>
              <a:t>看出来，报告给穆罕默德知道。</a:t>
            </a:r>
            <a:r>
              <a:rPr lang="zh-CN" altLang="en-US" sz="2800" b="1" dirty="0"/>
              <a:t>默氏就在讲道的时候，批判犹太人的虚假。</a:t>
            </a:r>
            <a:endParaRPr lang="zh-CN" altLang="zh-CN" sz="2800" dirty="0">
              <a:latin typeface="SimHei" panose="02010609060101010101" pitchFamily="49" charset="-122"/>
              <a:ea typeface="SimHei" panose="02010609060101010101" pitchFamily="49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702103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1441</TotalTime>
  <Words>5570</Words>
  <Application>Microsoft Office PowerPoint</Application>
  <PresentationFormat>Widescreen</PresentationFormat>
  <Paragraphs>184</Paragraphs>
  <Slides>25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32" baseType="lpstr">
      <vt:lpstr>等线</vt:lpstr>
      <vt:lpstr>等线 Light</vt:lpstr>
      <vt:lpstr>Microsoft JhengHei</vt:lpstr>
      <vt:lpstr>SimHei</vt:lpstr>
      <vt:lpstr>Arial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chan HK</cp:lastModifiedBy>
  <cp:revision>36</cp:revision>
  <dcterms:created xsi:type="dcterms:W3CDTF">2017-12-25T03:11:04Z</dcterms:created>
  <dcterms:modified xsi:type="dcterms:W3CDTF">2025-01-08T00:44:05Z</dcterms:modified>
</cp:coreProperties>
</file>

<file path=docProps/thumbnail.jpeg>
</file>