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82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99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59" d="100"/>
          <a:sy n="59" d="100"/>
        </p:scale>
        <p:origin x="978" y="41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-894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381085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631174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723178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16108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904434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271271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312832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413751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828101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99154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584379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7C29B1-EFB9-444C-B92B-D87E7B885CB1}" type="datetimeFigureOut">
              <a:rPr lang="zh-CN" altLang="en-US" smtClean="0"/>
              <a:t>2024/5/16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47F4D5-1FED-496B-B0B5-39C2E693043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180556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12192000" cy="56938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基</a:t>
            </a:r>
            <a:r>
              <a:rPr lang="en-US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/</a:t>
            </a:r>
            <a:r>
              <a:rPr lang="zh-CN" altLang="en-US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回宗教比较学对话探索</a:t>
            </a:r>
            <a:r>
              <a:rPr lang="zh-CN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：第</a:t>
            </a:r>
            <a:r>
              <a:rPr lang="en-US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</a:t>
            </a:r>
            <a:r>
              <a:rPr lang="zh-CN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课：信末日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000099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本课提要：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"/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伊斯兰如何看待人生的阶段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"/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什么人上天堂，什么人下地狱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"/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天堂如何美好，地狱如何丑陋。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Wingdings" panose="05000000000000000000" pitchFamily="2" charset="2"/>
              <a:buChar char=""/>
            </a:pPr>
            <a:endParaRPr lang="en-US" altLang="zh-CN" sz="2800" b="1" dirty="0">
              <a:solidFill>
                <a:srgbClr val="000099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人死后往何处去？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伊斯兰相信有生必有死，生死不由已，这是前定的。人的肉体在死亡之后，开始腐烂，消失在风尘之中。人有灵魂，死后还将继续存活，不过存在的状态不同于生前。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29:57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每一个有息气的，都要尝死的滋味，然后，你们将被召归于我 </a:t>
            </a:r>
            <a:endParaRPr lang="zh-CN" altLang="zh-CN" sz="2800" dirty="0">
              <a:solidFill>
                <a:srgbClr val="008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471746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-71422"/>
            <a:ext cx="12192000" cy="74174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伊斯兰的人生最终审判：</a:t>
            </a:r>
            <a:r>
              <a:rPr lang="zh-CN" altLang="zh-CN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善能补恶</a:t>
            </a:r>
            <a:r>
              <a:rPr lang="zh-CN" altLang="en-US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。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人们可以用他们生前的善功，补上一些恶行，如同赔偿。安拉对大逆不道者毫不留情，立刻将他们拖走，丢进火狱。其他人则听候判决（古</a:t>
            </a: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39:71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）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审判完毕，有一道挢悬在火狱之上，那是讨拉特挢（律法桥），另一端通往天堂。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人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人必须踏上这挢，挢下火狱发出可怕的轰鸣声，这挢细如发丝，却又利如刀刃，途中有尖刺。先知，使徒，善人，走挢时快如闪电，直入天堂门，享受乐园的欢乐（古</a:t>
            </a: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39:73-75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）。</a:t>
            </a: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 </a:t>
            </a:r>
            <a:endParaRPr lang="zh-CN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挢上的尖刺则会按亡魂生前的过犯，变成障碍物拦阻前进，使人受痛苦。罪过较轻的，能在折磨后顺利走过天挢进入天堂。好坏叁半的人，到达天堂门口时已是体无完肤了。不行善事，修善功的，都掉入火狱灭亡（古</a:t>
            </a: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67:6-8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）。</a:t>
            </a:r>
            <a:endParaRPr lang="en-MY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endParaRPr lang="en-MY" altLang="zh-CN" sz="2800" b="1" dirty="0">
              <a:solidFill>
                <a:srgbClr val="003399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r>
              <a:rPr lang="zh-CN" altLang="en-US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地狱如同练狱：</a:t>
            </a:r>
            <a:r>
              <a:rPr lang="zh-CN" altLang="zh-CN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入地狱者</a:t>
            </a:r>
            <a:r>
              <a:rPr lang="zh-CN" altLang="en-US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还有机会出来</a:t>
            </a:r>
            <a:endParaRPr lang="en-MY" altLang="zh-CN" sz="2800" b="1" dirty="0">
              <a:solidFill>
                <a:srgbClr val="7030A0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一部份大恶人会永居地狱，一些罪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人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受到足够的惩罚，期满后，天使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将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引他们出火狱。火狱的每分每秒痛苦，都是人类难以想象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无法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忍受的。在火狱与天堂之间还有一个地方叫「高处」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。有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些人的善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还不足使他进入天国，恶不足入地狱。他们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在高处罚站，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能看见天堂的美，看见地狱的可怕，这等候也是一种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刑罚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，等候期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满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了，他们都许可进入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乐园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 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。</a:t>
            </a:r>
            <a:endParaRPr lang="zh-CN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570280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站在高处的穆斯林，却暂时不获准如乐园：</a:t>
            </a:r>
            <a:endParaRPr lang="en-MY" altLang="zh-CN" sz="2800" b="1" dirty="0">
              <a:solidFill>
                <a:srgbClr val="000099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7:46-51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中间将有一个屏障。在那个（屏障）的高处将有许多男人，他们借双方的仪表而认识双方的人，他们喊叫乐园的居民说：「祝你们平安！」他们羡慕乐园，但不得进去。当他们的眼光转向火狱的居民的时候，他们说：「我们的主啊！来你不要使我们与不义的人民同住。」</a:t>
            </a: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火狱的居民将要喊叫乐园的居民说：「求你们把水或真主所供给你们的食品，倒下一点来给我们吧！」他们回答说：「真主确已禁止我们把这两样东西赠送不信道者。曾以宗教为娱乐和嬉戏，而且为尘世所欺骗者，我今天忘记他们，因为他们曾忘记有今日之相遇，还因为他们否认我的迹象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2923080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故此，今世是个考验时期；今生人种什么，后世就收什么。伊斯兰信仰成为这光明大道的指引。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32:18-20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　信道者与悖逆者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他们是不相等的。至于信道而且行善者，将来得以乐园为归宿。至于悖逆者，他们的归宿，只是火狱，每当他们要想逃出，都被拦回去。有声音对他们说：「你们尝试以前你们所否认的火刑吧！」</a:t>
            </a: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solidFill>
                  <a:srgbClr val="000099"/>
                </a:solidFill>
              </a:rPr>
              <a:t>天堂的情景：</a:t>
            </a:r>
            <a:endParaRPr lang="zh-CN" altLang="zh-CN" sz="2800" dirty="0">
              <a:solidFill>
                <a:srgbClr val="000099"/>
              </a:solidFill>
            </a:endParaRPr>
          </a:p>
          <a:p>
            <a:r>
              <a:rPr lang="zh-CN" altLang="zh-CN" sz="2800" b="1" dirty="0"/>
              <a:t>伊斯兰教导，宇宙有个地方，叫「天园」的乐土。在那里没有痛苦，死亡，眼泪，悲伤，恶行，人所需要的一切欲望，都能在这里得到满足。</a:t>
            </a:r>
            <a:endParaRPr lang="en-US" altLang="zh-CN" sz="2800" b="1" dirty="0"/>
          </a:p>
          <a:p>
            <a:endParaRPr lang="en-US" altLang="zh-CN" sz="2800" b="1" dirty="0"/>
          </a:p>
          <a:p>
            <a:r>
              <a:rPr lang="zh-CN" altLang="zh-CN" sz="2800" b="1" dirty="0">
                <a:solidFill>
                  <a:srgbClr val="000099"/>
                </a:solidFill>
              </a:rPr>
              <a:t>进天园的条件：　</a:t>
            </a:r>
            <a:r>
              <a:rPr lang="zh-CN" altLang="zh-CN" sz="2800" b="1" dirty="0"/>
              <a:t>　　　　　　　　　　　　　　　　　　　　　　　　　　　　　　　　　　　　　　　　　　　　　这里是所有为真道奋斗过，一生敬畏安拉，对信仰敬虔，守善功，并祈求宽恕自己罪过的，这样的人是有望能进入天国。因为天堂是赐给那些今世善良之人的报偿。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1086282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什么人能够进入乐园？</a:t>
            </a:r>
            <a:endParaRPr lang="zh-CN" altLang="zh-CN" sz="2800" dirty="0">
              <a:solidFill>
                <a:srgbClr val="C00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13:20-23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他们是实践真主的誓约而且不破坏盟约的。他们是连结真主命人连接者的，是敬爱他们的主，畏惧严厉的清算的。他们是为求得主的喜悦而坚忍的，是谨守拜功的，是秘密地和公开地分舍我所赐给他们的财物的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他们是以德报怨的。这等人得吃后世的善果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他们将进入乐园。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另一种人所得的报酬是不一样的：　　　　　　　　　　　　　　　　　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13:25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与真主缔约，然后加以破坏的，断绝真主命人连结者的，在地方上进行破坏的，这等人将被诅咒，将吃后世的恶果。</a:t>
            </a: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US" altLang="zh-CN" sz="2800" b="1" dirty="0"/>
          </a:p>
          <a:p>
            <a:r>
              <a:rPr lang="zh-CN" altLang="zh-CN" sz="2800" b="1" dirty="0"/>
              <a:t>显然的，顺从主命并多行善者，将获得进入乐园的赏赐；违抗主命的，行为无德，生前作乱破坏者，最后的下场，必落入地狱的惩罚中。</a:t>
            </a:r>
            <a:endParaRPr lang="en-MY" altLang="zh-CN" sz="2800" b="1" dirty="0"/>
          </a:p>
          <a:p>
            <a:endParaRPr lang="en-MY" altLang="zh-CN" sz="2800" b="1" dirty="0"/>
          </a:p>
          <a:p>
            <a:r>
              <a:rPr lang="zh-CN" altLang="zh-CN" sz="2800" b="1" dirty="0"/>
              <a:t>有圣训说：天堂里有清泉，酒池，蜜河，用不尽的水果与肉食，花园，凉亭，美房，树荫流水，浮起的床榻，金银珠宝，美女作伴，童仆待候等。是眼未曾见过，耳未听见，心未想过的美好</a:t>
            </a:r>
            <a:r>
              <a:rPr lang="zh-CN" altLang="en-US" sz="2800" b="1" dirty="0"/>
              <a:t>地方</a:t>
            </a:r>
            <a:r>
              <a:rPr lang="zh-CN" altLang="zh-CN" sz="2800" b="1" dirty="0"/>
              <a:t>（</a:t>
            </a:r>
            <a:r>
              <a:rPr lang="en-US" altLang="zh-CN" sz="2800" b="1" dirty="0"/>
              <a:t>32:17)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2738879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进入天园</a:t>
            </a:r>
            <a:r>
              <a:rPr lang="zh-CN" altLang="en-US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的过程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获准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进入天堂的人，将听见安拉说：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89:27-30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安定的灵魂啊！你应当喜悦地，被喜悦地归于你的主。你应当入在我的众仆里；你应当入在我的乐园里。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天园有</a:t>
            </a:r>
            <a:r>
              <a:rPr lang="en-US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</a:t>
            </a: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座大门</a:t>
            </a:r>
            <a:r>
              <a:rPr lang="zh-CN" altLang="en-US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每座门都有名称；每道门都会向着某些善行而召唤，这人进天堂。有些人得到多处同时的召唤，任他从它而进入</a:t>
            </a:r>
            <a:endParaRPr lang="zh-TW" altLang="en-US" sz="2800" b="1" dirty="0">
              <a:solidFill>
                <a:srgbClr val="FF0000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>
              <a:buFont typeface="+mj-lt"/>
              <a:buAutoNum type="arabicPeriod"/>
            </a:pP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礼拜门（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Baab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us-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Salaah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）：准时礼拜的穆斯林进入的门。</a:t>
            </a:r>
          </a:p>
          <a:p>
            <a:pPr>
              <a:buFont typeface="+mj-lt"/>
              <a:buAutoNum type="arabicPeriod"/>
            </a:pP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圣战门（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Baab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ul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-Jihad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）：为保卫伊斯兰教而参与战斗的穆斯林进入的门。</a:t>
            </a:r>
          </a:p>
          <a:p>
            <a:pPr>
              <a:buFont typeface="+mj-lt"/>
              <a:buAutoNum type="arabicPeriod"/>
            </a:pP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施舍门（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Baab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us-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Sadaqah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）：经常进行施舍的穆斯林进入的门。</a:t>
            </a:r>
          </a:p>
          <a:p>
            <a:pPr>
              <a:buFont typeface="+mj-lt"/>
              <a:buAutoNum type="arabicPeriod"/>
            </a:pP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醴泉门（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Baab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ur-Rayyan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）：经常进行斋戒的穆斯林进入的门。</a:t>
            </a:r>
          </a:p>
          <a:p>
            <a:pPr>
              <a:buFont typeface="+mj-lt"/>
              <a:buAutoNum type="arabicPeriod"/>
            </a:pP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朝觐门（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Baab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ul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-Hajj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）：勤于朝觐的穆斯林进入的门。</a:t>
            </a:r>
          </a:p>
          <a:p>
            <a:pPr>
              <a:buFont typeface="+mj-lt"/>
              <a:buAutoNum type="arabicPeriod"/>
            </a:pPr>
            <a:r>
              <a:rPr lang="zh-CN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温柔门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（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Baab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ul-Kaazimeenal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Ghaiz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Wal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‘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Aafina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‘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Anin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Naas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）：</a:t>
            </a:r>
            <a:endParaRPr lang="en-US" altLang="zh-TW" sz="2800" b="1" dirty="0">
              <a:solidFill>
                <a:srgbClr val="222222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  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能够抑怒且能宽恕人的穆斯林进入的门。</a:t>
            </a:r>
          </a:p>
          <a:p>
            <a:r>
              <a:rPr lang="en-US" altLang="zh-CN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7.</a:t>
            </a:r>
            <a:r>
              <a:rPr lang="zh-CN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信心门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（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Baab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ul-Aiman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）：有坚定信仰的穆斯林进入的门。</a:t>
            </a:r>
            <a:endParaRPr lang="en-US" altLang="zh-TW" sz="2800" b="1" dirty="0">
              <a:solidFill>
                <a:srgbClr val="222222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en-US" altLang="zh-CN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8. </a:t>
            </a:r>
            <a:r>
              <a:rPr lang="zh-CN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公义门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（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Baab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  <a:r>
              <a:rPr lang="en-US" altLang="zh-TW" sz="2800" b="1" dirty="0" err="1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uz</a:t>
            </a:r>
            <a:r>
              <a:rPr lang="en-US" altLang="zh-TW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-Zikr</a:t>
            </a:r>
            <a:r>
              <a:rPr lang="zh-TW" altLang="en-US" sz="2800" b="1" dirty="0">
                <a:solidFill>
                  <a:srgbClr val="222222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）：勤于记念真主的穆斯林进入的门</a:t>
            </a:r>
            <a:endParaRPr lang="zh-TW" altLang="en-US" sz="2800" b="1" i="0" dirty="0">
              <a:solidFill>
                <a:srgbClr val="222222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420215627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每道门有两天使在向进来的人道喜：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39:73-75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敬畏主者将一队一队地被邀入乐园，迨他们来到乐园前面的时候，园门开了，管园的天神要对他们说：「祝你们平安！你们已经纯洁了，所以请你们进去永居吧！」</a:t>
            </a: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世人凭宗教与道德行为得救：</a:t>
            </a:r>
            <a:endParaRPr lang="en-MY" altLang="zh-CN" sz="2800" b="1" dirty="0">
              <a:solidFill>
                <a:srgbClr val="000099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说：「一切赞颂，全归真主！他对我们实践了他的约言，他使我们继承乐土，我们在乐园中随意居住。工作者的报酬真优美！」你将见众天神环绕在宝座的四周，颂扬他们的主，他们将被秉公裁判。或者说：「一切赞颂，全归真主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全世界的主！」祝你平安，你已经纯洁了，请你进去永居吧。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9924593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-164351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天堂分为七层：每层都悬于另一层之上，居上者赏赐更丰富。天堂中的人诵读他们生前所熟悉的经文，身体在诵经中冉冉升起，进入符合自己身份的高品的阶级。天堂中可以得知得救家人与亲人的消息，可以团聚，欢聚一堂。每个家庭都有属自己的华夏。天堂中有动物，是为人的欢乐两来，可以随人召唤为人服务。在天堂里，人们衣着非常华丽，珠光宝气，身上闪耀着光辉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76:13-22 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在乐园中，靠在床上，不觉炎热，也不觉严寒。乐园的荫影覆庇着他们，乐园的果实，他们容易采摘。将有人在他们之间传递银盘和玻璃杯晶莹如玻璃的银杯，他们预定每杯的容量。他们得用那些杯饮含有姜汁的醴泉，即乐园中有名的清快泉。</a:t>
            </a: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许多长生不老的少年，轮流着服侍他们。当你看见那些少年的时候，你以为他们是些散漫的珍珠。当你观看哪里的时候，你会看见恩泽和大国。他们将穿着绫罗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丝绸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的绿袍，他们将享受银镯的装饰，他们的主，将以纯洁的饮料赏赐他们。将对他们说：这确是你们的报酬，你们的劳绩是有报酬的。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0326263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8326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天堂有充足可口的的食物与饮料；一切都是清真的</a:t>
            </a:r>
            <a:endParaRPr lang="en-US" altLang="zh-CN" sz="2800" b="1" dirty="0">
              <a:solidFill>
                <a:srgbClr val="000099"/>
              </a:solidFill>
              <a:latin typeface="SimHei" panose="02010609060101010101" pitchFamily="49" charset="-122"/>
              <a:ea typeface="SimSun" panose="02010600030101010101" pitchFamily="2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37:41-49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将享受一种可知的给养各种水果，同时他们是受优待的；他们在恩泽的乐园中，他们坐在床上，彼此相对；有人以杯子在他们之间挨次传递，杯中满盛醴泉，颜色洁白，饮者无不称为美味；醴泉中无麻醉物，他们也不因它而酩酊；他们将有不视非礼的、美目的伴侣，她们彷佛被珍藏的鸵卵样；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83:22-28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善人们必在恩泽中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……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他们将饮封存的天醇，封瓶口的，是麝香。教贪爱这种幸福的人们，争先为善吧！</a:t>
            </a: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/>
              <a:t>天堂的存在是永远的，人们在那里只有安详和欢乐，不和疲倦和烦恼，纯洁的灵魂享有清高与福气人空手来也空手而去，离世的时候，最后可以存留的是他的</a:t>
            </a:r>
            <a:r>
              <a:rPr lang="zh-CN" altLang="en-US" sz="2800" b="1" dirty="0"/>
              <a:t>灵魂</a:t>
            </a:r>
            <a:r>
              <a:rPr lang="zh-CN" altLang="zh-CN" sz="2800" b="1" dirty="0"/>
              <a:t>所累积的信仰和</a:t>
            </a:r>
            <a:r>
              <a:rPr lang="zh-CN" altLang="en-US" sz="2800" b="1" dirty="0"/>
              <a:t>圣行</a:t>
            </a:r>
            <a:r>
              <a:rPr lang="zh-CN" altLang="zh-CN" sz="2800" b="1" dirty="0"/>
              <a:t>的善工。因此在后世旅途开始时，有些人作好预备，高兴而去</a:t>
            </a:r>
            <a:r>
              <a:rPr lang="zh-CN" altLang="en-US" sz="2800" b="1" dirty="0"/>
              <a:t>。</a:t>
            </a:r>
            <a:endParaRPr lang="en-MY" altLang="zh-CN" sz="2800" b="1" dirty="0"/>
          </a:p>
          <a:p>
            <a:endParaRPr lang="en-MY" altLang="zh-CN" sz="2800" b="1" dirty="0"/>
          </a:p>
          <a:p>
            <a:r>
              <a:rPr lang="zh-CN" altLang="zh-CN" sz="2800" b="1" dirty="0"/>
              <a:t>因此，有理智的人应当应当重视今世的光阴，以实际的行为，做好准备，随时接受离别的召唤。古兰经说：将来能居住在天堂之中的；这确是伟大的成功，工作者应当为获得这样的成功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而</a:t>
            </a:r>
            <a:r>
              <a:rPr lang="zh-CN" altLang="en-US" sz="2800" b="1" dirty="0"/>
              <a:t>努力</a:t>
            </a:r>
            <a:r>
              <a:rPr lang="zh-CN" altLang="zh-CN" sz="2800" b="1" dirty="0"/>
              <a:t>工作</a:t>
            </a:r>
            <a:r>
              <a:rPr lang="en-US" altLang="zh-CN" sz="2800" b="1" dirty="0"/>
              <a:t>   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37:60-61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6514369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-82227"/>
            <a:ext cx="1219200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天堂乐园中仍有两性关系：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1.</a:t>
            </a:r>
            <a:r>
              <a:rPr lang="zh-CN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男人将要迎娶美目的处女</a:t>
            </a:r>
            <a:endParaRPr lang="zh-CN" altLang="zh-CN" sz="2800" dirty="0">
              <a:solidFill>
                <a:srgbClr val="C00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44:52-59 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住在乐园之中，住在泉源之滨，穿着绫罗绸缎，相向而坐。结局是这样的：我将以白皙的、美目的女子，做他们的伴侣。他们在乐园中，将安全地索取各种水果。他们在乐园中，除初次死亡外不再尝死的滋味。真主将使他们得免于火狱的刑罚。那是由于你的主的恩典，那确是伟大的成功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2.</a:t>
            </a:r>
            <a:r>
              <a:rPr lang="zh-CN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天堂所预备的是绝色的美人处女</a:t>
            </a:r>
            <a:endParaRPr lang="zh-CN" altLang="zh-CN" sz="2800" dirty="0">
              <a:solidFill>
                <a:srgbClr val="C00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55:68-70. 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在那两座乐园里，有水果，有海枣，有石榴。你们否认你们的主的哪一件恩典呢？在那些乐园里，有许多贤淑佳丽的女子。你们究竟否认你们的主的哪一件恩典呢？ 他们是白皙的，是蛰居于帐幕中的。你们究竟否认你们的主的哪一件恩典呢？在他们的妻子之前，任何人或精灵，都未曾与她们交接过。你们究竟否认你们的主的哪一件恩典呢？他们靠在翠绿的坐褥和美丽的花毯上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3052717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-76200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有一圣训解说乐园中，还有格外的处女供应：</a:t>
            </a:r>
            <a:endParaRPr lang="zh-CN" altLang="zh-CN" sz="2800" dirty="0">
              <a:solidFill>
                <a:srgbClr val="000099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阿里传诉先知说：在乐园里有个市场，这里是不用买卖的方式，当一个男人喜爱那个女人，他们就可以和他们有爱的关系。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Al Hadis Vol.4 p172, No34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3.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男人要得两乳圆润，永远的天仙处女为赏赐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78:31-34. 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敬畏的人们必有一种收获，许多园圃和葡萄，和两乳圆润，年龄划一的少女，和满杯的醴泉。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56:10-38. 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最先行善者，是最先入乐园的人，他们将在恩泽的乐园中。</a:t>
            </a:r>
            <a:r>
              <a:rPr lang="en-US" altLang="zh-CN" sz="2800" b="1" dirty="0">
                <a:solidFill>
                  <a:srgbClr val="006600"/>
                </a:solidFill>
                <a:latin typeface="Times New Roman" panose="02020603050405020304" pitchFamily="18" charset="0"/>
                <a:ea typeface="SimHei" panose="02010609060101010101" pitchFamily="49" charset="-122"/>
                <a:cs typeface="Times New Roman" panose="02020603050405020304" pitchFamily="18" charset="0"/>
              </a:rPr>
              <a:t>…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珠宝镶成的床榻上，彼此相对地靠在上面。长生不老的僮仆，轮流着服待他们，捧着盏和壶，与满杯的醴泉；他们不因那醴泉而头痛，也不酩酊。他们有自己所选择的水果，和自己所爱好的肉。还有白皙的、美目的妻子，好象藏在蚌壳里的珍珠一样。那是为了报酬他们的善行。他们在乐园里，听不到恶言和谎话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…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幸福者是何等的人？他们享受无刺的酸枣树，结实累累的树；漫漫的树荫；泛泛的流水；丰富的水果，四时不绝，可以随意摘食；与被升起的床榻。我使她们重新生长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我使他们永为处女，彼此同岁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我使她们常为处女，依恋丈夫，彼此同岁；这些都是幸福者所享受的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…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04998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根据伊斯兰的说法，人类的生命有四个阶段：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C00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人生</a:t>
            </a:r>
            <a:r>
              <a:rPr lang="zh-CN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第一个阶段：在母体中的胎儿形状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，在四十天后，肉体成形与灵魂（鲁哈）结合（古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15:29, 32:9, 23:13-14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）。</a:t>
            </a:r>
            <a:r>
              <a:rPr lang="en-MY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120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天一生的命运就写进去了。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C00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人生</a:t>
            </a:r>
            <a:r>
              <a:rPr lang="zh-CN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第二阶段：出世以后的生活状态，至到死亡。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人有婴孩死，儿童死，青少年死，成年死，老年死。这是安拉已经决定的事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C00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人生</a:t>
            </a:r>
            <a:r>
              <a:rPr lang="zh-CN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第三个阶段：死亡的</a:t>
            </a:r>
            <a:r>
              <a:rPr lang="zh-CN" altLang="en-US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阴间</a:t>
            </a:r>
            <a:r>
              <a:rPr lang="zh-CN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阶段。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当死亡来临，肉体停止活动，开始腐化。鲁哈</a:t>
            </a:r>
            <a:r>
              <a:rPr lang="en-MY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ruoh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（灵魂）离开身体。当尸体被送入墓穴，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鲁哈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跟着进去，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要接受第一次的审判。这时的你，只有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鲁哈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的存在。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保存了你的一切：个性，信仰，品格，意念，善功与过犯。灵魂是不死的，它是真正的你，一生善恶功过的成果，你以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的形态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继续存在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阴间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96348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/>
              <a:t>穆斯林相信将来的天堂里</a:t>
            </a:r>
            <a:r>
              <a:rPr lang="en-US" altLang="zh-CN" sz="2800" b="1" dirty="0"/>
              <a:t>,</a:t>
            </a:r>
            <a:r>
              <a:rPr lang="zh-CN" altLang="zh-CN" sz="2800" b="1" dirty="0"/>
              <a:t>还有两性的关系。文中提到两性关系，又提到这些伴侣永远保持着处女的身份。既有性关系又如何保持着『处女』的身份？</a:t>
            </a:r>
            <a:endParaRPr lang="en-US" altLang="zh-CN" sz="2800" b="1" dirty="0"/>
          </a:p>
          <a:p>
            <a:endParaRPr lang="en-US" altLang="zh-CN" sz="2800" b="1" dirty="0"/>
          </a:p>
          <a:p>
            <a:r>
              <a:rPr lang="zh-CN" altLang="zh-CN" sz="2800" b="1" dirty="0"/>
              <a:t>笔者好奇参考伊斯兰学者</a:t>
            </a:r>
            <a:r>
              <a:rPr lang="en-US" altLang="zh-CN" sz="2800" b="1" dirty="0"/>
              <a:t>Yusuf Ali</a:t>
            </a:r>
            <a:r>
              <a:rPr lang="zh-CN" altLang="zh-CN" sz="2800" b="1" dirty="0"/>
              <a:t>对此作何注释。惊讶的发现，这学者如此注释</a:t>
            </a:r>
            <a:r>
              <a:rPr lang="en-US" altLang="zh-CN" sz="2800" b="1" dirty="0"/>
              <a:t>:</a:t>
            </a:r>
            <a:r>
              <a:rPr lang="zh-CN" altLang="zh-CN" sz="2800" b="1" dirty="0">
                <a:solidFill>
                  <a:srgbClr val="008000"/>
                </a:solidFill>
              </a:rPr>
              <a:t>『当天上的男人和天上的处女有了性关系，等到他们睡一觉醒来，他们就变成昨天的他们。故</a:t>
            </a:r>
            <a:r>
              <a:rPr lang="zh-CN" altLang="en-US" sz="2800" b="1" dirty="0">
                <a:solidFill>
                  <a:srgbClr val="008000"/>
                </a:solidFill>
              </a:rPr>
              <a:t>，</a:t>
            </a:r>
            <a:r>
              <a:rPr lang="zh-CN" altLang="zh-CN" sz="2800" b="1" dirty="0">
                <a:solidFill>
                  <a:srgbClr val="008000"/>
                </a:solidFill>
              </a:rPr>
              <a:t>经文启示说『永远的处女做妻子，永远彼此同岁</a:t>
            </a:r>
            <a:r>
              <a:rPr lang="zh-CN" altLang="zh-CN" sz="2800" b="1" dirty="0"/>
              <a:t>』。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003399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4.</a:t>
            </a:r>
            <a:r>
              <a:rPr lang="zh-CN" altLang="en-US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每个家庭都有属于自己，高大又隐秘的居所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/>
              <a:t>阿都拉</a:t>
            </a:r>
            <a:r>
              <a:rPr lang="en-US" altLang="zh-CN" sz="2800" b="1" dirty="0"/>
              <a:t>Abdullah bin </a:t>
            </a:r>
            <a:r>
              <a:rPr lang="en-US" altLang="zh-CN" sz="2800" b="1" dirty="0" err="1"/>
              <a:t>Qais</a:t>
            </a:r>
            <a:r>
              <a:rPr lang="en-US" altLang="zh-CN" sz="2800" b="1" dirty="0"/>
              <a:t> Al-Ash</a:t>
            </a:r>
            <a:r>
              <a:rPr lang="zh-CN" altLang="zh-CN" sz="2800" b="1" dirty="0"/>
              <a:t>‘</a:t>
            </a:r>
            <a:r>
              <a:rPr lang="en-US" altLang="zh-CN" sz="2800" b="1" dirty="0" err="1"/>
              <a:t>ari</a:t>
            </a:r>
            <a:r>
              <a:rPr lang="en-MY" altLang="zh-CN" sz="2800" b="1" dirty="0"/>
              <a:t> </a:t>
            </a:r>
            <a:r>
              <a:rPr lang="zh-CN" altLang="en-US" sz="2800" b="1" dirty="0"/>
              <a:t>传诉</a:t>
            </a:r>
            <a:r>
              <a:rPr lang="zh-CN" altLang="zh-CN" sz="2800" b="1" dirty="0"/>
              <a:t>先知的话说</a:t>
            </a:r>
            <a:r>
              <a:rPr lang="en-MY" altLang="zh-CN" sz="2800" b="1" dirty="0"/>
              <a:t>:</a:t>
            </a:r>
          </a:p>
          <a:p>
            <a:r>
              <a:rPr lang="zh-CN" altLang="zh-CN" sz="2800" b="1" dirty="0">
                <a:solidFill>
                  <a:srgbClr val="008000"/>
                </a:solidFill>
              </a:rPr>
              <a:t>在天堂会有如珍珠洞口般的帐蓬，高三十哩，每角落都会有个信徒的家庭居所，是别人看不见的。</a:t>
            </a:r>
            <a:r>
              <a:rPr lang="en-US" altLang="zh-CN" sz="2800" b="1" dirty="0">
                <a:solidFill>
                  <a:srgbClr val="008000"/>
                </a:solidFill>
              </a:rPr>
              <a:t>  </a:t>
            </a:r>
            <a:r>
              <a:rPr lang="en-US" altLang="zh-CN" sz="2800" b="1" dirty="0"/>
              <a:t>Bukhari vol.4 no.466 p.306. - 60 miles</a:t>
            </a:r>
            <a:r>
              <a:rPr lang="zh-CN" altLang="en-US" sz="2800" b="1" dirty="0"/>
              <a:t>（</a:t>
            </a:r>
            <a:r>
              <a:rPr lang="en-US" altLang="zh-CN" sz="2800" b="1" dirty="0"/>
              <a:t>60</a:t>
            </a:r>
            <a:r>
              <a:rPr lang="zh-CN" altLang="en-US" sz="2800" b="1" dirty="0"/>
              <a:t>公里高）</a:t>
            </a:r>
            <a:r>
              <a:rPr lang="en-US" altLang="zh-CN" sz="2800" b="1" dirty="0"/>
              <a:t> high in Sahih Muslim vol.4 book 38 no.6806 p.1481.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963769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2800" b="1" dirty="0"/>
              <a:t>Bukhari vol.6 no.402 </a:t>
            </a:r>
            <a:r>
              <a:rPr lang="zh-CN" altLang="zh-CN" sz="2800" b="1" dirty="0"/>
              <a:t>说；信徒会有美丽，又受限制于帐蓬里的妻室。人们可以随意喝酒（在地上穆斯林</a:t>
            </a:r>
            <a:r>
              <a:rPr lang="zh-CN" altLang="en-US" sz="2800" b="1" dirty="0"/>
              <a:t>被禁止</a:t>
            </a:r>
            <a:r>
              <a:rPr lang="zh-CN" altLang="zh-CN" sz="2800" b="1" dirty="0"/>
              <a:t>喝酒）在天国，早为信徒预备许多天仙</a:t>
            </a:r>
            <a:r>
              <a:rPr lang="en-US" altLang="zh-CN" sz="2800" b="1" dirty="0"/>
              <a:t> </a:t>
            </a:r>
            <a:r>
              <a:rPr lang="en-US" altLang="zh-CN" sz="2800" b="1" dirty="0" err="1"/>
              <a:t>Houris</a:t>
            </a:r>
            <a:r>
              <a:rPr lang="zh-CN" altLang="zh-CN" sz="2800" b="1" dirty="0"/>
              <a:t>为他们的妻室</a:t>
            </a:r>
            <a:r>
              <a:rPr lang="en-US" altLang="zh-CN" sz="2800" b="1" dirty="0"/>
              <a:t>Bukhari vol.4 no.544 p.343 </a:t>
            </a:r>
            <a:endParaRPr lang="zh-CN" altLang="zh-CN" sz="2800" dirty="0"/>
          </a:p>
          <a:p>
            <a:endParaRPr lang="en-US" altLang="zh-CN" sz="2800" b="1" dirty="0"/>
          </a:p>
          <a:p>
            <a:r>
              <a:rPr lang="zh-CN" altLang="zh-CN" sz="2800" b="1" dirty="0"/>
              <a:t>一个能控制自己脾气的男人，会先给于机会选择美丽又大眼的天仙童女为妻。</a:t>
            </a:r>
            <a:r>
              <a:rPr lang="en-US" altLang="zh-CN" sz="2800" b="1" dirty="0"/>
              <a:t>Abu </a:t>
            </a:r>
            <a:r>
              <a:rPr lang="en-US" altLang="zh-CN" sz="2800" b="1" dirty="0" err="1"/>
              <a:t>Dawud</a:t>
            </a:r>
            <a:r>
              <a:rPr lang="en-US" altLang="zh-CN" sz="2800" b="1" dirty="0"/>
              <a:t> vol.3 no.4759 p.1339.</a:t>
            </a:r>
            <a:endParaRPr lang="zh-CN" altLang="zh-CN" sz="2800" dirty="0"/>
          </a:p>
          <a:p>
            <a:r>
              <a:rPr lang="en-US" altLang="zh-CN" sz="2800" b="1" dirty="0"/>
              <a:t> </a:t>
            </a:r>
            <a:endParaRPr lang="zh-CN" altLang="zh-CN" sz="2800" dirty="0"/>
          </a:p>
          <a:p>
            <a:r>
              <a:rPr lang="zh-CN" altLang="zh-CN" sz="2800" b="1" dirty="0"/>
              <a:t>天仙不喜欢看见在地上的妻子，让丈夫感到苦恼；因为这些丈夫将来也是天仙们的丈夫“姆阿</a:t>
            </a:r>
            <a:r>
              <a:rPr lang="en-US" altLang="zh-CN" sz="2800" b="1" dirty="0"/>
              <a:t>Mu</a:t>
            </a:r>
            <a:r>
              <a:rPr lang="zh-CN" altLang="zh-CN" sz="2800" b="1" dirty="0"/>
              <a:t>‘</a:t>
            </a:r>
            <a:r>
              <a:rPr lang="en-US" altLang="zh-CN" sz="2800" b="1" dirty="0" err="1"/>
              <a:t>adh</a:t>
            </a:r>
            <a:r>
              <a:rPr lang="en-US" altLang="zh-CN" sz="2800" b="1" dirty="0"/>
              <a:t> b. </a:t>
            </a:r>
            <a:r>
              <a:rPr lang="en-US" altLang="zh-CN" sz="2800" b="1" dirty="0" err="1"/>
              <a:t>Jobal</a:t>
            </a:r>
            <a:r>
              <a:rPr lang="en-US" altLang="zh-CN" sz="2800" b="1" dirty="0"/>
              <a:t> </a:t>
            </a:r>
            <a:r>
              <a:rPr lang="zh-CN" altLang="zh-CN" sz="2800" b="1" dirty="0"/>
              <a:t>引述：</a:t>
            </a:r>
            <a:r>
              <a:rPr lang="zh-CN" altLang="zh-CN" sz="2800" b="1" dirty="0">
                <a:solidFill>
                  <a:srgbClr val="008000"/>
                </a:solidFill>
              </a:rPr>
              <a:t>安拉的使者说；妇女，不要让你们的丈夫感到苦恼，因为他那将来美丽又大眼的伴侣会说；不要让他苦恼，不然，愿安拉管教你。他不过是暂时与你在一起的过客；不久他们就会离开你们，回到我们这里。</a:t>
            </a:r>
            <a:r>
              <a:rPr lang="en-US" altLang="zh-CN" sz="2800" b="1" dirty="0"/>
              <a:t> Ibn-</a:t>
            </a:r>
            <a:r>
              <a:rPr lang="en-US" altLang="zh-CN" sz="2800" b="1" dirty="0" err="1"/>
              <a:t>i</a:t>
            </a:r>
            <a:r>
              <a:rPr lang="en-US" altLang="zh-CN" sz="2800" b="1" dirty="0"/>
              <a:t>-</a:t>
            </a:r>
            <a:r>
              <a:rPr lang="en-US" altLang="zh-CN" sz="2800" b="1" dirty="0" err="1"/>
              <a:t>Majah</a:t>
            </a:r>
            <a:r>
              <a:rPr lang="en-US" altLang="zh-CN" sz="2800" b="1" dirty="0"/>
              <a:t> vol.3 no.2014 p.212 (see also vol.3 p.205).</a:t>
            </a:r>
            <a:endParaRPr lang="zh-CN" altLang="zh-CN" sz="2800" dirty="0"/>
          </a:p>
          <a:p>
            <a:endParaRPr lang="en-US" altLang="zh-CN" sz="2800" b="1" dirty="0"/>
          </a:p>
          <a:p>
            <a:r>
              <a:rPr lang="zh-CN" altLang="zh-CN" sz="2800" b="1" dirty="0"/>
              <a:t>一位妇女死后，丈夫若对她十分留念又感激，可享有天国的应许</a:t>
            </a:r>
            <a:r>
              <a:rPr lang="en-US" altLang="zh-CN" sz="2800" b="1" dirty="0"/>
              <a:t>Ibn-</a:t>
            </a:r>
            <a:r>
              <a:rPr lang="en-US" altLang="zh-CN" sz="2800" b="1" dirty="0" err="1"/>
              <a:t>i</a:t>
            </a:r>
            <a:r>
              <a:rPr lang="en-US" altLang="zh-CN" sz="2800" b="1" dirty="0"/>
              <a:t>-</a:t>
            </a:r>
            <a:r>
              <a:rPr lang="en-US" altLang="zh-CN" sz="2800" b="1" dirty="0" err="1"/>
              <a:t>Majah</a:t>
            </a:r>
            <a:r>
              <a:rPr lang="en-US" altLang="zh-CN" sz="2800" b="1" dirty="0"/>
              <a:t> vol.3 no.1854 p.119; vol.3 no.2013 p.212.    </a:t>
            </a:r>
            <a:r>
              <a:rPr lang="zh-CN" altLang="zh-CN" sz="2800" b="1" dirty="0"/>
              <a:t>一个男人却不必讨妻子的喜悦，来获取天国的应许。综合以上；伊斯兰的天堂比较像是男人的天堂。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8689762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伊斯兰的地狱：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伊斯兰信仰认人有两重的性格；一方面理智聪慧，一方面野心勃勃，罪恶累累（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50:16).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人类的历史就是「善与恶」的斗争。安拉已向人类许约，心向光明真道者的，将获得永生丰厚的赏赐；自甘堕落走恶道的，必遭受灭亡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有罪必罚</a:t>
            </a:r>
            <a:endParaRPr lang="en-US" altLang="zh-CN" sz="2800" b="1" dirty="0">
              <a:solidFill>
                <a:srgbClr val="003399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社会次序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91:7-10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  <a:tabLst>
                <a:tab pos="457200" algn="l"/>
              </a:tabLs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赏善罚恶是安拉的公义与慈爱；因此他为作恶者造就了火狱，加汗难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jaharnan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95:4-8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；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  <a:tabLst>
                <a:tab pos="457200" algn="l"/>
              </a:tabLs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安拉在复活日的审判是人类最终的裁判，当文卷交出来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40:10-12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，一切都将分明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34:26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，法网无情，不容求助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他将亲自目视自己过分的行为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101:1-11.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102900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-114925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善恶之人有不同的去向：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                                         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善人将被引导去天园，领取安拉的赏赐；恶人则落得下火狱的结果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45:33; 98:6-8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Times New Roman" panose="02020603050405020304" pitchFamily="18" charset="0"/>
              <a:buChar char="•"/>
              <a:tabLst>
                <a:tab pos="457200" algn="l"/>
              </a:tabLs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身在地狱者，他们在恐惧与痛苦求助无门；想找借口为自己辩解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89:23-26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，他们责怪撒旦，撒旦却推回责任给他，他责怪领袖，或其它的，都不能改变要为自己的行为负责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38:59-64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Times New Roman" panose="02020603050405020304" pitchFamily="18" charset="0"/>
              <a:buChar char="•"/>
              <a:tabLst>
                <a:tab pos="457200" algn="l"/>
              </a:tabLs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恶人互不相助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求助无门，因好人已被隔开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57:11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Times New Roman" panose="02020603050405020304" pitchFamily="18" charset="0"/>
              <a:buChar char="•"/>
              <a:tabLst>
                <a:tab pos="457200" algn="l"/>
              </a:tabLs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恶盈满贯者面孔向下，被天使拖着扔进火狱，永不得赦免；在那里烈火咆哮，热力是地上所知最高温的七十倍。他们经过七道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地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狱门，处处受到守门天使的遣责，一路痛苦哀号（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15:44)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Times New Roman" panose="02020603050405020304" pitchFamily="18" charset="0"/>
              <a:buChar char="•"/>
              <a:tabLst>
                <a:tab pos="457200" algn="l"/>
              </a:tabLs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有些人勉强走上讨拉得挢，途中已搞得遍体鳞伤，终于被挢上的障物绊倒，一头载入地狱火湖。地狱有十九位天使，把想逃走的亡魂捉回来，抛入地狱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32:20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。到处都是火，人找不到可以逃避的出口，在那里只有痛苦没有前途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39;16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Times New Roman" panose="02020603050405020304" pitchFamily="18" charset="0"/>
              <a:buChar char="•"/>
              <a:tabLst>
                <a:tab pos="457200" algn="l"/>
              </a:tabLs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安拉问火狱「里面已经填满了吗」？火狱回答说；若有更多该受刑罚的，都来者不拒」；可见火狱之容量无限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50:30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6793917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1580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罪恶论轻重，惩罚也不一样。最轻的是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穿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火靴，烈火烤双脚，病入心与脑；重罚者则是入火狱最底层，身体被火烧化，又重新长出，不停反复。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地狱分七层；哲希母，哲罕南，萨伊尔，萨加尔，纳塔，哈维亚，胡塔玛；各人的罪，按其性质不同而受不同程度的刑罚。管地狱的天使会对入地狱的人说：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难道没有任何人警告者降于你们吗？他们说；不然，警告者确已降临我们了，但我们否认了他们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67:6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—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9.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</a:p>
          <a:p>
            <a:pPr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人们在痛苦不止时求饶为时已晚，他们会得到的答案是：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你们生前有过无数次宽恕的机会，为什么都不悔改呢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0:49-50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？若安拉让某些人的服刑有期限，就会在期满时获释。他的灵魂将被净化，罪恶化成灰烬，被引出地狱。天使将用生命水浇身体，使他血肉再生入天堂。任何人有过「除安拉以外，没有别神可受敬拜」，这信仰的，总有一天能送他出地狱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布哈里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) 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只有巨大罪恶者，火狱将是他永远的居所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35:36-37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。故此，人们不能忘记，行善者得天堂赏赐，作恶多端者，受火狱的刑罚，这是存在的真理事实。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331367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0" y="0"/>
            <a:ext cx="12192000" cy="68326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火狱中的某些刑罚：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「哀哟哟」是火狱的刑罚室，刑罚之惨令人惧怕。居于火狱中六层的人，每天求四百次不要进入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有片沼泽地「恐怖哈扎」意思是悲苦泉区，坑坑洞洞的地方冒着毒汁，日夜沸腾，灌入恶人的喉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漆黑的火狱里到处有不死的蛇虫，有毒牙啃人。随意爬上受刑人的身体，随意咬人。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　有一水湖「阿比骇明」意思是热水湖，如金属般的高温，有毒，只要一滴就能污染全世界的水，受刑人被迫喝下一口，就会让五脏六腑极其痛苦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然后传遍全身。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在碎身室，罪人的身体被拉长，撕裂成碎块，再使他恢复，如此重复不停，最后把它锉成粉末，又粘起来，再送人另一受刑室。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6.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　有一棵大树名叫「钻苦树」根部扎在地狱最底层，其上长有尖刺的果实看来像鬼头，受刑者被迫吞食它，锋利的刺一吋吋的进入喉咙内腑，拉着肉带着血的在内部移动。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09759008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7.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火狱中有个惩罚罪人的液体火，如将它从头上浇下，会形成火圈，套在人的脖子上，如倾盆大雨从天而降，把人浑身烧透。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火狱里阴森黑暗，鬼影重重，四周只听见惨叫，哀号，嚎哭，求饶声，剧痛声，空气中传来皮烧肉焦的臭味，尸体腐烂的腥臭，入鼻进肺令人作呕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9.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任何刑罚都有片刻的间隙，受罚人若不服气，咒诅，苦苦哀求，都会引起刑罚加重，廷长一千年。越多反感刑罚越重，直到刑罚的定期为止。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10.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火狱中的人喝的是烈炎水，穿的是硫磺衣，终日舌头伸的长长。对伪信者的刑罚是剥面皮，长了又剥，永无止静。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en-US" altLang="zh-CN" sz="2800" b="1" dirty="0"/>
              <a:t>11. </a:t>
            </a:r>
            <a:r>
              <a:rPr lang="zh-CN" altLang="zh-CN" sz="2800" b="1" dirty="0"/>
              <a:t>常以女色迷惑男人的，完全变形成为最丑恶的；平常高傲自满的，身体缩小的像蚂蚁，只能吃地上的血水浓液。</a:t>
            </a:r>
            <a:endParaRPr lang="zh-CN" altLang="zh-CN" sz="2800" dirty="0"/>
          </a:p>
          <a:p>
            <a:r>
              <a:rPr lang="en-US" altLang="zh-CN" sz="2800" b="1" dirty="0"/>
              <a:t>12.</a:t>
            </a:r>
            <a:r>
              <a:rPr lang="zh-CN" altLang="zh-CN" sz="2800" b="1" dirty="0"/>
              <a:t>早上贪睡不作礼拜的，有大石头不断撞击头部；好搬弄是非的，遭刮刀割去嘴唇的刑罚；背后说人话的，要割自己肉吃；说话中伤人挖苦人的，要用针刺入每根手指，然后抓破自己的面。</a:t>
            </a:r>
            <a:endParaRPr lang="zh-CN" altLang="zh-CN" sz="2800" dirty="0"/>
          </a:p>
          <a:p>
            <a:r>
              <a:rPr lang="en-US" altLang="zh-CN" sz="2800" b="1" dirty="0"/>
              <a:t>13. </a:t>
            </a:r>
            <a:r>
              <a:rPr lang="zh-CN" altLang="zh-CN" sz="2800" b="1" dirty="0"/>
              <a:t>放高利贷的，被蛇蝎钻入身体内，又被钉在地上任人践踏；对配偶不忠的，罚吃其臭无比的腐烂肉。</a:t>
            </a:r>
            <a:endParaRPr lang="zh-CN" altLang="zh-CN" sz="2800" dirty="0"/>
          </a:p>
          <a:p>
            <a:pPr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665352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-66674"/>
            <a:ext cx="12192000" cy="58083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基</a:t>
            </a:r>
            <a:r>
              <a:rPr lang="en-US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/</a:t>
            </a:r>
            <a:r>
              <a:rPr lang="zh-CN" altLang="en-US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回宗教比较学，对话探索</a:t>
            </a:r>
            <a:r>
              <a:rPr lang="zh-CN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：第</a:t>
            </a:r>
            <a:r>
              <a:rPr lang="en-US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</a:t>
            </a:r>
            <a:r>
              <a:rPr lang="zh-CN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课：信末日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+mj-lt"/>
              <a:buAutoNum type="arabicParenR"/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伊斯兰的初步审判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（阴间阶段）与基督教的阴间阶段，有否相似之处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？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+mj-lt"/>
              <a:buAutoNum type="arabicParenR"/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lnSpc>
                <a:spcPct val="150000"/>
              </a:lnSpc>
              <a:spcAft>
                <a:spcPts val="0"/>
              </a:spcAft>
              <a:buFont typeface="+mj-lt"/>
              <a:buAutoNum type="arabicParenR"/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伊斯兰信仰强调，得救去乐园者，要有信仰操行，工作道德的条件与基督教，论救者要有好行为见证，要多结果果子（约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15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），有异同之处吗？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lnSpc>
                <a:spcPct val="150000"/>
              </a:lnSpc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lnSpc>
                <a:spcPct val="150000"/>
              </a:lnSpc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</a:t>
            </a:r>
            <a:r>
              <a:rPr lang="zh-CN" altLang="en-US" sz="2800" b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）伊斯兰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信仰说：有些人活在阴间阶段时，是活在黑暗中，有压抑惧怕，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/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基督教也有“把这个无用的仆人，丢在黑暗里之处，在那里要咬牙切齿（马太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25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30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），这其中有否异同之处？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058447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72635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阴间初步的审判：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索命天使的</a:t>
            </a:r>
            <a:r>
              <a:rPr lang="zh-CN" altLang="en-US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审问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当死亡降临，亲人只能处理你的尸体，索命天使则会处理人的灵魂（鲁哈）；一生行好事者，灵魂会轻松而去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作恶多端者，索命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审问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时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，会惧怕万分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，天使会给他许多的精神折磨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，逼他承认生前的罪障。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47:27-28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当众天神打着他们的脸和背，而使他们死亡的时候，他们将怎么办呢？那是因为他们顺从那触犯真主的事物，并厌恶他所喜悦的事物，故他使他们的善功无效。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灵魂会知道死后的一切，眼能看见亲友如何处理他的尸体，耳能听见他们的说话，哭泣，只是不能和他们交谈。 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US" altLang="zh-CN" b="1" dirty="0"/>
          </a:p>
          <a:p>
            <a:r>
              <a:rPr lang="zh-CN" altLang="zh-CN" sz="2800" b="1" dirty="0">
                <a:solidFill>
                  <a:srgbClr val="000099"/>
                </a:solidFill>
              </a:rPr>
              <a:t>穆罕默德说：</a:t>
            </a:r>
            <a:endParaRPr lang="en-MY" altLang="zh-CN" sz="2800" b="1" dirty="0">
              <a:solidFill>
                <a:srgbClr val="000099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当棺木钉上后，人们抬上了肩膀，死者如果是有道德的好人，他的鲁哈会催人说：快快走吧，抬着我向前走吧！如果死者生前的个恶人，他的鲁哈会说，真倒霉，你们要把我抬到那里去？除了人，他周围的一切都能听见他痛苦的惨叫声。如果人们能听见他的惨叫声，就会当场吓晕（布哈里圣训录） </a:t>
            </a:r>
            <a:endParaRPr lang="zh-CN" altLang="zh-CN" sz="2800" dirty="0">
              <a:solidFill>
                <a:srgbClr val="008000"/>
              </a:solidFill>
            </a:endParaRPr>
          </a:p>
          <a:p>
            <a:pPr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750524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伊斯兰的说法认为，当尸体被埋以后，负责考问死者的两位天使蒙凯尔</a:t>
            </a:r>
            <a:r>
              <a:rPr lang="en-US" altLang="zh-CN" sz="2800" b="1" dirty="0" err="1">
                <a:latin typeface="Cambria" panose="02040503050406030204" pitchFamily="18" charset="0"/>
                <a:ea typeface="SimHei" panose="02010609060101010101" pitchFamily="49" charset="-122"/>
                <a:cs typeface="Times New Roman" panose="02020603050405020304" pitchFamily="18" charset="0"/>
              </a:rPr>
              <a:t>Munkar</a:t>
            </a:r>
            <a:r>
              <a:rPr lang="en-US" altLang="zh-CN" sz="2800" b="1" dirty="0">
                <a:latin typeface="Cambria" panose="02040503050406030204" pitchFamily="18" charset="0"/>
                <a:ea typeface="SimHei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与拿吉尔</a:t>
            </a:r>
            <a:r>
              <a:rPr lang="en-US" altLang="zh-CN" sz="2800" b="1" dirty="0" err="1">
                <a:latin typeface="Cambria" panose="02040503050406030204" pitchFamily="18" charset="0"/>
                <a:ea typeface="SimHei" panose="02010609060101010101" pitchFamily="49" charset="-122"/>
                <a:cs typeface="Times New Roman" panose="02020603050405020304" pitchFamily="18" charset="0"/>
              </a:rPr>
              <a:t>Nakir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会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及时赶到，命令死者的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起立回答问题：说你对安拉和他使者知道多少？亡灵若说：穆罕默德他是安拉的仆人，使者。我作证万物非主，唯有安拉，穆罕默德是安拉的使者。能够回答正确者，都是信仰安拉，遵从穆罕默德教导的好心人；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审问天使随意拿几个好事问问亡魂，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回答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谦卑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正确者，立刻享有墓穴的柔和光彩，洞穴的空间立刻扩大了足有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49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丈见方，然后有一声音说：你就安息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睡觉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吧。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如果被考问的是伪信者，他只能重复别人说过的话。天使看过他的生命册，会选些他身前做过的恶事来审问他：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某年某日，在某地方，你向某某人做了什么事，说</a:t>
            </a:r>
            <a:r>
              <a:rPr lang="zh-CN" altLang="en-US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！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如果亡魂假意否认，就会遭遇天使的逼供殴打，最后亡魂不得不承认。几次的罪行审问后，亡魂也亲口承认犯过这些恶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两位天使就宣布说：</a:t>
            </a:r>
            <a:r>
              <a:rPr lang="zh-CN" altLang="en-US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够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了，我就知道你犯过这些罪，你是个恶人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。然后，墓穴周围的土从四面八方压下来，挤得他感觉肋骨碎裂，身体缩成一团，这样的折磨一刻不停，一直到安拉将他从墓穴中召走。（摘自：提尔密济圣训录）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660492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这就是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墓中的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初步审判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。不论是以土葬，水葬，火葬，天葬，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哈不会受到破坏，仍以完整个体，接受墓中初级的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安息或者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刑罚。穆罕默德说：只有懂得祈求安拉的人，才能减少这时期的艰难和折磨（古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39:15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　　　　　　　　　　　　　　　　　　　　　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死亡至复活之日的这段时间称为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「巴勒扎哈</a:t>
            </a:r>
            <a:r>
              <a:rPr lang="zh-CN" altLang="en-US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（阴间阶段）</a:t>
            </a:r>
            <a:r>
              <a:rPr lang="zh-CN" altLang="zh-CN" sz="2800" b="1" dirty="0">
                <a:solidFill>
                  <a:srgbClr val="7030A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」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，即后世开始的前半期。对亡魂来说，时间已经静止了，如同在沈睡中没有感觉，直等到复活日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灵魂到审判日会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恢复知觉，如大梦初醒，感到刚死不久，生前万事历历在目，记忆犹新。穆罕默德说：这个时期是后世的前期，如果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灵魂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在这时期没有艰辛的遭遇，后期的日子也不会痛苦（古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23:100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39517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-6730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人生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第四阶段：世界末日：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按伊斯兰末世论的说法，最后的安拉代理人马蒂会出现，不久尔撒会回来完成他的第二次使命。协助马蒂带领穆斯林消灭所有不悔改的非穆斯林，最后成功领导全世界归向伊斯兰。再经过若干年，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天使伊斯拉非要吹响世界毁灭的号角。整个地球会进入毁灭，在一场天塌，地陷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的大灾难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之后。全体人类，活物，在这光景中完全丧命，毁灭。不久一切又出现风平浪静，全归于平稳。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20:102-108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那是在吹号角之日，在那日</a:t>
            </a:r>
            <a:r>
              <a:rPr lang="en-MY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……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众人将顺从号召者，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无法抗拒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，一切声音将为至仁主而安静下来</a:t>
            </a:r>
            <a:r>
              <a:rPr lang="en-MY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…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003399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在第十课中，我们还会从基督教的末世论角度，来对看伊斯兰的末世论；从而指出伊斯兰的信仰，宗教手段与其末世论，是符合圣经对敌基督的预告。</a:t>
            </a: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81:1-14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当太阳黯的时候，当星宿零落的时候，当山峦崩溃的时候，当孕驼被抛弃的时候，当野兽被集合的时候，当海洋澎湃的时候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…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当功过簿被展开的时候，当天皮被揭去的时候，当火狱被燃着的时候，当乐园被送近的时候，每个人都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要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知道他所作过的善恶。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267868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审判日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世界末日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，天塌地陷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尘埃落地，一切平息，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安拉唤起所有人类的亡魂，使他们全部复活，那一天叫「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Kiyahma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几亚玛」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意思是站立的日子，也称为复活日，审判日。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全体人类，古今中外的人仕，不论大小老少，都将按他们的行为接受公义的审判。人类按着各班各类，各宗教，旁门左道，站立在他们的宗教领袖后面接受审判。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穆斯林站在穆罕默德后面，得到特殊的吉庆，这就是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30:13-16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所说的： </a:t>
            </a: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复活时来临之日，犯罪的人，将成沮丧的。他们的配主中，将来没有为他们说情的，他们将否认他们的配主。</a:t>
            </a: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复活时来临之日，他们将彼此分离。至于信道而且行善者，将在一个胜地，感觉快乐；至于不信道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而且否认我的迹象者，将被拘禁在刑罚中。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0934720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"/>
            <a:ext cx="12192000" cy="56938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>
                <a:solidFill>
                  <a:srgbClr val="008000"/>
                </a:solidFill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</a:rPr>
              <a:t>50:20-32</a:t>
            </a:r>
            <a:r>
              <a:rPr lang="zh-CN" altLang="zh-CN" sz="2800" b="1" dirty="0">
                <a:solidFill>
                  <a:srgbClr val="008000"/>
                </a:solidFill>
              </a:rPr>
              <a:t>号角将吹响，那是警告实现之日。每个人都要到来，驱逐的天神和见证的天神，将与他同行。</a:t>
            </a:r>
            <a:r>
              <a:rPr lang="en-MY" altLang="zh-CN" sz="2800" b="1" dirty="0">
                <a:solidFill>
                  <a:srgbClr val="008000"/>
                </a:solidFill>
              </a:rPr>
              <a:t>…</a:t>
            </a:r>
            <a:r>
              <a:rPr lang="zh-CN" altLang="zh-CN" sz="2800" b="1" dirty="0">
                <a:solidFill>
                  <a:srgbClr val="008000"/>
                </a:solidFill>
              </a:rPr>
              <a:t>你们俩所应当投入火狱的，是每个孤负者、顽固者、悭吝者、过分者、怀疑者、以别的神灵与真主同受崇拜者；你们俩将他投入严厉的刑罚吧！</a:t>
            </a:r>
            <a:r>
              <a:rPr lang="en-US" altLang="zh-CN" sz="2800" b="1" dirty="0">
                <a:solidFill>
                  <a:srgbClr val="008000"/>
                </a:solidFill>
              </a:rPr>
              <a:t>….</a:t>
            </a:r>
            <a:r>
              <a:rPr lang="zh-CN" altLang="zh-CN" sz="2800" b="1" dirty="0">
                <a:solidFill>
                  <a:srgbClr val="008000"/>
                </a:solidFill>
              </a:rPr>
              <a:t>在那日，我将对火狱说：「你已填满了吗？」它将说：「还有增加的吗？」乐园将被移到敬畏者的附近，离得不远。这是你们所被应许的，这是赏赐每个归依的守礼者的。</a:t>
            </a:r>
            <a:endParaRPr lang="en-US" altLang="zh-CN" sz="2800" b="1" dirty="0">
              <a:solidFill>
                <a:srgbClr val="008000"/>
              </a:solidFill>
            </a:endParaRPr>
          </a:p>
          <a:p>
            <a:endParaRPr lang="en-US" altLang="zh-CN" sz="2800" b="1" dirty="0">
              <a:solidFill>
                <a:srgbClr val="008000"/>
              </a:solidFill>
            </a:endParaRPr>
          </a:p>
          <a:p>
            <a:r>
              <a:rPr lang="zh-CN" altLang="zh-CN" sz="2800" b="1" dirty="0"/>
              <a:t>行善者伸出右手接过他们的善行功簿</a:t>
            </a:r>
            <a:r>
              <a:rPr lang="en-US" altLang="zh-CN" sz="2800" b="1" dirty="0"/>
              <a:t>(</a:t>
            </a:r>
            <a:r>
              <a:rPr lang="zh-CN" altLang="en-US" sz="2800" b="1" dirty="0"/>
              <a:t>生命册</a:t>
            </a:r>
            <a:r>
              <a:rPr lang="en-MY" altLang="zh-CN" sz="2800" b="1" dirty="0"/>
              <a:t>)</a:t>
            </a:r>
            <a:r>
              <a:rPr lang="zh-CN" altLang="zh-CN" sz="2800" b="1" dirty="0"/>
              <a:t>，作恶者用左手从他们背后取到他们的恶行簿（古</a:t>
            </a:r>
            <a:r>
              <a:rPr lang="en-US" altLang="zh-CN" sz="2800" b="1" dirty="0"/>
              <a:t>69:19,25; 84:10</a:t>
            </a:r>
            <a:r>
              <a:rPr lang="zh-CN" altLang="zh-CN" sz="2800" b="1" dirty="0"/>
              <a:t>）</a:t>
            </a:r>
            <a:r>
              <a:rPr lang="en-US" altLang="zh-CN" sz="2800" b="1" dirty="0"/>
              <a:t>. </a:t>
            </a:r>
            <a:r>
              <a:rPr lang="zh-CN" altLang="zh-CN" sz="2800" b="1" dirty="0"/>
              <a:t>这些记录之细致，清楚让人不可推诿；</a:t>
            </a:r>
            <a:endParaRPr lang="en-MY" altLang="zh-CN" sz="2800" b="1" dirty="0"/>
          </a:p>
          <a:p>
            <a:endParaRPr lang="en-MY" altLang="zh-CN" sz="2800" b="1" dirty="0"/>
          </a:p>
          <a:p>
            <a:r>
              <a:rPr lang="zh-CN" altLang="zh-CN" sz="2800" b="1" dirty="0"/>
              <a:t>不论人所做过的行为，言语，动机，手段都一一显明，甚至人的手，口，耳，目，动物，植物，同伴，朋友，都被招来作证本人的善与过。</a:t>
            </a:r>
            <a:endParaRPr lang="zh-CN" altLang="zh-CN" sz="2800" dirty="0"/>
          </a:p>
          <a:p>
            <a:endParaRPr lang="zh-CN" altLang="zh-CN" sz="2800" dirty="0">
              <a:solidFill>
                <a:srgbClr val="008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75663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一切都显露出来，审判，指证，安拉的怜恤和恩慈降临，饶恕一部份的人的罪过；但许多人将得不到宽恕。伊斯兰相信，人的过失，只要晓得真诚忤悔，改正过来，并祈求安拉的宽恕，到了审判日，这些都能见效。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那些伪信者，将看不见任何信仰的功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德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与回报，全部付诸东流。魔鬼被召出来受审，却推说是人们自甘堕落，应当责备的是他们自己。不信道的人，找不到解决罪过的方法，也求不到说情的路，一切为时已晚，后悔莫及。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32:12-14</a:t>
            </a:r>
            <a:r>
              <a:rPr lang="zh-CN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假若你得见犯罪者</a:t>
            </a:r>
            <a:r>
              <a:rPr lang="zh-CN" altLang="en-US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在他们的主哪里垂头丧气地说：「我们的主啊！我们已经看见了，听见了，求你让我们转回去，我们将做善事，我们确是确信者。」……。</a:t>
            </a:r>
            <a:endParaRPr lang="en-MY" altLang="zh-CN" sz="2800" b="1" kern="0" dirty="0">
              <a:solidFill>
                <a:srgbClr val="006600"/>
              </a:solidFill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MY" altLang="zh-CN" sz="2800" b="1" kern="0" dirty="0">
              <a:solidFill>
                <a:srgbClr val="006600"/>
              </a:solidFill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en-US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按</a:t>
            </a:r>
            <a:r>
              <a:rPr lang="zh-CN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我</a:t>
            </a:r>
            <a:r>
              <a:rPr lang="zh-CN" altLang="en-US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的</a:t>
            </a:r>
            <a:r>
              <a:rPr lang="zh-CN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意欲，</a:t>
            </a:r>
            <a:r>
              <a:rPr lang="zh-CN" altLang="en-US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我</a:t>
            </a:r>
            <a:r>
              <a:rPr lang="zh-CN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必以向导</a:t>
            </a:r>
            <a:r>
              <a:rPr lang="zh-CN" altLang="en-US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赐给</a:t>
            </a:r>
            <a:r>
              <a:rPr lang="zh-CN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每个人</a:t>
            </a:r>
            <a:r>
              <a:rPr lang="zh-CN" altLang="en-US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zh-CN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从我发出的判词已确定了，我必以精灵和人类一起填满火狱。你们尝试吧！因为你们忘记今日的相会，我确已忘记你们了。你们因为自己的行为</a:t>
            </a:r>
            <a:r>
              <a:rPr lang="zh-CN" altLang="en-US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kern="0" dirty="0">
                <a:solidFill>
                  <a:srgbClr val="006600"/>
                </a:solidFill>
                <a:ea typeface="SimHei" panose="02010609060101010101" pitchFamily="49" charset="-122"/>
                <a:cs typeface="Times New Roman" panose="02020603050405020304" pitchFamily="18" charset="0"/>
              </a:rPr>
              <a:t>而尝试永久的刑罚吧。</a:t>
            </a:r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37054530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888</TotalTime>
  <Words>6439</Words>
  <Application>Microsoft Office PowerPoint</Application>
  <PresentationFormat>Widescreen</PresentationFormat>
  <Paragraphs>180</Paragraphs>
  <Slides>27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36" baseType="lpstr">
      <vt:lpstr>等线</vt:lpstr>
      <vt:lpstr>等线 Light</vt:lpstr>
      <vt:lpstr>Microsoft JhengHei</vt:lpstr>
      <vt:lpstr>SimHei</vt:lpstr>
      <vt:lpstr>Arial</vt:lpstr>
      <vt:lpstr>Cambria</vt:lpstr>
      <vt:lpstr>Times New Roman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chan HK</cp:lastModifiedBy>
  <cp:revision>27</cp:revision>
  <dcterms:created xsi:type="dcterms:W3CDTF">2017-12-25T06:08:50Z</dcterms:created>
  <dcterms:modified xsi:type="dcterms:W3CDTF">2024-05-15T23:37:04Z</dcterms:modified>
</cp:coreProperties>
</file>